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 id="2147483656" r:id="rId2"/>
    <p:sldMasterId id="2147483680" r:id="rId3"/>
    <p:sldMasterId id="2147483685" r:id="rId4"/>
    <p:sldMasterId id="2147483699" r:id="rId5"/>
  </p:sldMasterIdLst>
  <p:notesMasterIdLst>
    <p:notesMasterId r:id="rId56"/>
  </p:notesMasterIdLst>
  <p:handoutMasterIdLst>
    <p:handoutMasterId r:id="rId57"/>
  </p:handoutMasterIdLst>
  <p:sldIdLst>
    <p:sldId id="451" r:id="rId6"/>
    <p:sldId id="302" r:id="rId7"/>
    <p:sldId id="415" r:id="rId8"/>
    <p:sldId id="343" r:id="rId9"/>
    <p:sldId id="375" r:id="rId10"/>
    <p:sldId id="421" r:id="rId11"/>
    <p:sldId id="422" r:id="rId12"/>
    <p:sldId id="384" r:id="rId13"/>
    <p:sldId id="385" r:id="rId14"/>
    <p:sldId id="419" r:id="rId15"/>
    <p:sldId id="386" r:id="rId16"/>
    <p:sldId id="420" r:id="rId17"/>
    <p:sldId id="418" r:id="rId18"/>
    <p:sldId id="387" r:id="rId19"/>
    <p:sldId id="388" r:id="rId20"/>
    <p:sldId id="423" r:id="rId21"/>
    <p:sldId id="376" r:id="rId22"/>
    <p:sldId id="390" r:id="rId23"/>
    <p:sldId id="392" r:id="rId24"/>
    <p:sldId id="424" r:id="rId25"/>
    <p:sldId id="425" r:id="rId26"/>
    <p:sldId id="426" r:id="rId27"/>
    <p:sldId id="427" r:id="rId28"/>
    <p:sldId id="391" r:id="rId29"/>
    <p:sldId id="428" r:id="rId30"/>
    <p:sldId id="389" r:id="rId31"/>
    <p:sldId id="377" r:id="rId32"/>
    <p:sldId id="430" r:id="rId33"/>
    <p:sldId id="429" r:id="rId34"/>
    <p:sldId id="433" r:id="rId35"/>
    <p:sldId id="434" r:id="rId36"/>
    <p:sldId id="431" r:id="rId37"/>
    <p:sldId id="435" r:id="rId38"/>
    <p:sldId id="436" r:id="rId39"/>
    <p:sldId id="444" r:id="rId40"/>
    <p:sldId id="450" r:id="rId41"/>
    <p:sldId id="432" r:id="rId42"/>
    <p:sldId id="378" r:id="rId43"/>
    <p:sldId id="379" r:id="rId44"/>
    <p:sldId id="437" r:id="rId45"/>
    <p:sldId id="380" r:id="rId46"/>
    <p:sldId id="438" r:id="rId47"/>
    <p:sldId id="439" r:id="rId48"/>
    <p:sldId id="441" r:id="rId49"/>
    <p:sldId id="440" r:id="rId50"/>
    <p:sldId id="381" r:id="rId51"/>
    <p:sldId id="442" r:id="rId52"/>
    <p:sldId id="382" r:id="rId53"/>
    <p:sldId id="443" r:id="rId54"/>
    <p:sldId id="263" r:id="rId5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F13"/>
    <a:srgbClr val="190300"/>
    <a:srgbClr val="C70500"/>
    <a:srgbClr val="D7EFFF"/>
    <a:srgbClr val="FBEECD"/>
    <a:srgbClr val="CCE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899D6-8AD5-F344-BADB-206C1B95A441}" v="2" dt="2021-07-30T07:19:29.02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89" autoAdjust="0"/>
    <p:restoredTop sz="86162"/>
  </p:normalViewPr>
  <p:slideViewPr>
    <p:cSldViewPr snapToGrid="0" snapToObjects="1">
      <p:cViewPr varScale="1">
        <p:scale>
          <a:sx n="92" d="100"/>
          <a:sy n="92" d="100"/>
        </p:scale>
        <p:origin x="1784"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handoutMaster" Target="handoutMasters/handout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CE5254A-FBCB-B444-AF72-FCFABD6B9A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1C3220B-5B46-9841-98EC-DF5C6E90E4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B67DAF-59A7-5648-9346-451BAEB098C6}" type="datetimeFigureOut">
              <a:rPr lang="es-ES" smtClean="0"/>
              <a:t>1/5/24</a:t>
            </a:fld>
            <a:endParaRPr lang="es-ES"/>
          </a:p>
        </p:txBody>
      </p:sp>
      <p:sp>
        <p:nvSpPr>
          <p:cNvPr id="4" name="Marcador de pie de página 3">
            <a:extLst>
              <a:ext uri="{FF2B5EF4-FFF2-40B4-BE49-F238E27FC236}">
                <a16:creationId xmlns:a16="http://schemas.microsoft.com/office/drawing/2014/main" id="{48297E16-809F-A949-9AF0-120C7A751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9E2FF8AA-833A-2144-90FF-67A4ECDD50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286112-85CF-A846-AAA7-7FFEF9F44253}" type="slidenum">
              <a:rPr lang="es-ES" smtClean="0"/>
              <a:t>‹Nº›</a:t>
            </a:fld>
            <a:endParaRPr lang="es-ES"/>
          </a:p>
        </p:txBody>
      </p:sp>
    </p:spTree>
    <p:extLst>
      <p:ext uri="{BB962C8B-B14F-4D97-AF65-F5344CB8AC3E}">
        <p14:creationId xmlns:p14="http://schemas.microsoft.com/office/powerpoint/2010/main" val="2576195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A3AB20-4437-9340-9FF8-81347A87F1AD}" type="datetimeFigureOut">
              <a:rPr lang="es-ES" smtClean="0"/>
              <a:t>1/5/24</a:t>
            </a:fld>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1311A-5966-C54A-8A32-DB537D3CAD52}" type="slidenum">
              <a:rPr lang="es-ES" smtClean="0"/>
              <a:t>‹Nº›</a:t>
            </a:fld>
            <a:endParaRPr lang="es-ES"/>
          </a:p>
        </p:txBody>
      </p:sp>
    </p:spTree>
    <p:extLst>
      <p:ext uri="{BB962C8B-B14F-4D97-AF65-F5344CB8AC3E}">
        <p14:creationId xmlns:p14="http://schemas.microsoft.com/office/powerpoint/2010/main" val="219261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5</a:t>
            </a:fld>
            <a:endParaRPr lang="es-ES"/>
          </a:p>
        </p:txBody>
      </p:sp>
    </p:spTree>
    <p:extLst>
      <p:ext uri="{BB962C8B-B14F-4D97-AF65-F5344CB8AC3E}">
        <p14:creationId xmlns:p14="http://schemas.microsoft.com/office/powerpoint/2010/main" val="1093970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30</a:t>
            </a:fld>
            <a:endParaRPr lang="es-ES"/>
          </a:p>
        </p:txBody>
      </p:sp>
    </p:spTree>
    <p:extLst>
      <p:ext uri="{BB962C8B-B14F-4D97-AF65-F5344CB8AC3E}">
        <p14:creationId xmlns:p14="http://schemas.microsoft.com/office/powerpoint/2010/main" val="671960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38</a:t>
            </a:fld>
            <a:endParaRPr lang="es-ES"/>
          </a:p>
        </p:txBody>
      </p:sp>
    </p:spTree>
    <p:extLst>
      <p:ext uri="{BB962C8B-B14F-4D97-AF65-F5344CB8AC3E}">
        <p14:creationId xmlns:p14="http://schemas.microsoft.com/office/powerpoint/2010/main" val="35473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39</a:t>
            </a:fld>
            <a:endParaRPr lang="es-ES"/>
          </a:p>
        </p:txBody>
      </p:sp>
    </p:spTree>
    <p:extLst>
      <p:ext uri="{BB962C8B-B14F-4D97-AF65-F5344CB8AC3E}">
        <p14:creationId xmlns:p14="http://schemas.microsoft.com/office/powerpoint/2010/main" val="15507301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40</a:t>
            </a:fld>
            <a:endParaRPr lang="es-ES"/>
          </a:p>
        </p:txBody>
      </p:sp>
    </p:spTree>
    <p:extLst>
      <p:ext uri="{BB962C8B-B14F-4D97-AF65-F5344CB8AC3E}">
        <p14:creationId xmlns:p14="http://schemas.microsoft.com/office/powerpoint/2010/main" val="1949289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48</a:t>
            </a:fld>
            <a:endParaRPr lang="es-ES"/>
          </a:p>
        </p:txBody>
      </p:sp>
    </p:spTree>
    <p:extLst>
      <p:ext uri="{BB962C8B-B14F-4D97-AF65-F5344CB8AC3E}">
        <p14:creationId xmlns:p14="http://schemas.microsoft.com/office/powerpoint/2010/main" val="4017235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ici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32B78233-A5DB-994B-BD41-02BB62B896CA}"/>
              </a:ext>
            </a:extLst>
          </p:cNvPr>
          <p:cNvPicPr>
            <a:picLocks noChangeAspect="1"/>
          </p:cNvPicPr>
          <p:nvPr userDrawn="1"/>
        </p:nvPicPr>
        <p:blipFill>
          <a:blip r:embed="rId2"/>
          <a:stretch>
            <a:fillRect/>
          </a:stretch>
        </p:blipFill>
        <p:spPr>
          <a:xfrm>
            <a:off x="-12095" y="0"/>
            <a:ext cx="12204096"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902393"/>
          </a:xfrm>
          <a:prstGeom prst="rect">
            <a:avLst/>
          </a:prstGeom>
        </p:spPr>
        <p:txBody>
          <a:bodyPr wrap="square" lIns="0" tIns="0" rIns="0" bIns="0"/>
          <a:lstStyle>
            <a:lvl1pPr marL="0" indent="0">
              <a:lnSpc>
                <a:spcPct val="100000"/>
              </a:lnSpc>
              <a:spcBef>
                <a:spcPts val="0"/>
              </a:spcBef>
              <a:buFontTx/>
              <a:buNone/>
              <a:defRPr sz="54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presentación</a:t>
            </a:r>
          </a:p>
        </p:txBody>
      </p:sp>
      <p:sp>
        <p:nvSpPr>
          <p:cNvPr id="10" name="Marcador de texto 13">
            <a:extLst>
              <a:ext uri="{FF2B5EF4-FFF2-40B4-BE49-F238E27FC236}">
                <a16:creationId xmlns:a16="http://schemas.microsoft.com/office/drawing/2014/main" id="{DF7306E1-EC40-8E43-99C5-762DD9819244}"/>
              </a:ext>
            </a:extLst>
          </p:cNvPr>
          <p:cNvSpPr>
            <a:spLocks noGrp="1"/>
          </p:cNvSpPr>
          <p:nvPr>
            <p:ph type="body" sz="quarter" idx="11" hasCustomPrompt="1"/>
          </p:nvPr>
        </p:nvSpPr>
        <p:spPr>
          <a:xfrm>
            <a:off x="446893" y="1264063"/>
            <a:ext cx="7570912" cy="563602"/>
          </a:xfrm>
          <a:prstGeom prst="rect">
            <a:avLst/>
          </a:prstGeom>
        </p:spPr>
        <p:txBody>
          <a:bodyPr wrap="square" lIns="0" tIns="0" rIns="0" bIns="0"/>
          <a:lstStyle>
            <a:lvl1pPr marL="0" indent="0">
              <a:lnSpc>
                <a:spcPct val="100000"/>
              </a:lnSpc>
              <a:spcBef>
                <a:spcPts val="0"/>
              </a:spcBef>
              <a:buFontTx/>
              <a:buNone/>
              <a:defRPr sz="3300" b="0" i="0" spc="0" baseline="0">
                <a:solidFill>
                  <a:schemeClr val="tx1"/>
                </a:solidFill>
                <a:latin typeface="Visuelt Pro" panose="020B0503040202040104" pitchFamily="34" charset="0"/>
                <a:cs typeface="Arial" panose="020B0604020202020204" pitchFamily="34" charset="0"/>
              </a:defRPr>
            </a:lvl1pPr>
          </a:lstStyle>
          <a:p>
            <a:r>
              <a:rPr lang="es-ES" dirty="0"/>
              <a:t>Subtítulo presentación</a:t>
            </a:r>
          </a:p>
        </p:txBody>
      </p:sp>
      <p:sp>
        <p:nvSpPr>
          <p:cNvPr id="16" name="CuadroTexto 15">
            <a:extLst>
              <a:ext uri="{FF2B5EF4-FFF2-40B4-BE49-F238E27FC236}">
                <a16:creationId xmlns:a16="http://schemas.microsoft.com/office/drawing/2014/main" id="{E96E94D9-77ED-4844-97B3-F10D42E565D1}"/>
              </a:ext>
            </a:extLst>
          </p:cNvPr>
          <p:cNvSpPr txBox="1"/>
          <p:nvPr userDrawn="1"/>
        </p:nvSpPr>
        <p:spPr>
          <a:xfrm>
            <a:off x="329937" y="6202837"/>
            <a:ext cx="1259965" cy="307777"/>
          </a:xfrm>
          <a:prstGeom prst="rect">
            <a:avLst/>
          </a:prstGeom>
          <a:noFill/>
        </p:spPr>
        <p:txBody>
          <a:bodyPr wrap="square" rtlCol="0">
            <a:spAutoFit/>
          </a:bodyPr>
          <a:lstStyle/>
          <a:p>
            <a:pPr algn="l"/>
            <a:fld id="{98507C16-89E1-4D43-9171-A1CEEE7C010C}" type="datetime1">
              <a:rPr lang="es-ES" sz="1400" b="0" i="0" smtClean="0">
                <a:solidFill>
                  <a:schemeClr val="bg1"/>
                </a:solidFill>
                <a:latin typeface="Visuelt Pro" panose="020B0503040202040104" pitchFamily="34" charset="0"/>
                <a:cs typeface="Arial" panose="020B0604020202020204" pitchFamily="34" charset="0"/>
              </a:rPr>
              <a:t>1/5/24</a:t>
            </a:fld>
            <a:endParaRPr lang="es-ES" sz="1400" b="0" i="0" dirty="0">
              <a:solidFill>
                <a:schemeClr val="bg1"/>
              </a:solidFill>
              <a:latin typeface="Visuelt Pro" panose="020B0503040202040104" pitchFamily="34" charset="0"/>
              <a:cs typeface="Arial" panose="020B0604020202020204" pitchFamily="34" charset="0"/>
            </a:endParaRPr>
          </a:p>
        </p:txBody>
      </p:sp>
    </p:spTree>
    <p:extLst>
      <p:ext uri="{BB962C8B-B14F-4D97-AF65-F5344CB8AC3E}">
        <p14:creationId xmlns:p14="http://schemas.microsoft.com/office/powerpoint/2010/main" val="2507514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E">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494B85F6-9C12-014E-82BC-60AF8367F8F5}"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9" name="Imagen 8">
            <a:extLst>
              <a:ext uri="{FF2B5EF4-FFF2-40B4-BE49-F238E27FC236}">
                <a16:creationId xmlns:a16="http://schemas.microsoft.com/office/drawing/2014/main" id="{93552BD7-4574-8743-9150-E62FBA47D15E}"/>
              </a:ext>
            </a:extLst>
          </p:cNvPr>
          <p:cNvPicPr>
            <a:picLocks noChangeAspect="1"/>
          </p:cNvPicPr>
          <p:nvPr userDrawn="1"/>
        </p:nvPicPr>
        <p:blipFill>
          <a:blip r:embed="rId2"/>
          <a:stretch>
            <a:fillRect/>
          </a:stretch>
        </p:blipFill>
        <p:spPr>
          <a:xfrm>
            <a:off x="10857743" y="126162"/>
            <a:ext cx="1205070" cy="602535"/>
          </a:xfrm>
          <a:prstGeom prst="rect">
            <a:avLst/>
          </a:prstGeom>
        </p:spPr>
      </p:pic>
      <p:sp>
        <p:nvSpPr>
          <p:cNvPr id="2" name="Título 1">
            <a:extLst>
              <a:ext uri="{FF2B5EF4-FFF2-40B4-BE49-F238E27FC236}">
                <a16:creationId xmlns:a16="http://schemas.microsoft.com/office/drawing/2014/main" id="{57A7AF40-AA69-3442-B768-E2C84B1EC092}"/>
              </a:ext>
            </a:extLst>
          </p:cNvPr>
          <p:cNvSpPr>
            <a:spLocks noGrp="1"/>
          </p:cNvSpPr>
          <p:nvPr>
            <p:ph type="title"/>
          </p:nvPr>
        </p:nvSpPr>
        <p:spPr>
          <a:xfrm>
            <a:off x="838200" y="365125"/>
            <a:ext cx="10515600" cy="1325563"/>
          </a:xfrm>
          <a:prstGeom prst="rect">
            <a:avLst/>
          </a:prstGeom>
        </p:spPr>
        <p:txBody>
          <a:bodyPr/>
          <a:lstStyle/>
          <a:p>
            <a:r>
              <a:rPr lang="es-ES" dirty="0"/>
              <a:t>Haga clic para modificar el estilo de título del patrón</a:t>
            </a:r>
          </a:p>
        </p:txBody>
      </p:sp>
    </p:spTree>
    <p:extLst>
      <p:ext uri="{BB962C8B-B14F-4D97-AF65-F5344CB8AC3E}">
        <p14:creationId xmlns:p14="http://schemas.microsoft.com/office/powerpoint/2010/main" val="202363436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F">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E70B0647-F99D-B143-BF1B-E6F019E80AF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0" name="CuadroTexto 29">
            <a:extLst>
              <a:ext uri="{FF2B5EF4-FFF2-40B4-BE49-F238E27FC236}">
                <a16:creationId xmlns:a16="http://schemas.microsoft.com/office/drawing/2014/main" id="{6BF6914D-06C1-7B47-BCD5-561F5442B5BC}"/>
              </a:ext>
            </a:extLst>
          </p:cNvPr>
          <p:cNvSpPr txBox="1"/>
          <p:nvPr userDrawn="1"/>
        </p:nvSpPr>
        <p:spPr>
          <a:xfrm>
            <a:off x="10915587" y="6399354"/>
            <a:ext cx="1056278" cy="276999"/>
          </a:xfrm>
          <a:prstGeom prst="rect">
            <a:avLst/>
          </a:prstGeom>
          <a:noFill/>
        </p:spPr>
        <p:txBody>
          <a:bodyPr wrap="square" rtlCol="0">
            <a:spAutoFit/>
          </a:bodyPr>
          <a:lstStyle/>
          <a:p>
            <a:pPr algn="r"/>
            <a:fld id="{F0282295-E075-3B45-A0DF-E107D35A7545}"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34" name="Título 1">
            <a:extLst>
              <a:ext uri="{FF2B5EF4-FFF2-40B4-BE49-F238E27FC236}">
                <a16:creationId xmlns:a16="http://schemas.microsoft.com/office/drawing/2014/main" id="{6F59C235-4023-1844-BD3D-81F0865B65FC}"/>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35" name="Marcador de texto 25">
            <a:extLst>
              <a:ext uri="{FF2B5EF4-FFF2-40B4-BE49-F238E27FC236}">
                <a16:creationId xmlns:a16="http://schemas.microsoft.com/office/drawing/2014/main" id="{9332EF15-D36E-F84A-9B5F-F02E7CE1DABA}"/>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36" name="Marcador de texto 25">
            <a:extLst>
              <a:ext uri="{FF2B5EF4-FFF2-40B4-BE49-F238E27FC236}">
                <a16:creationId xmlns:a16="http://schemas.microsoft.com/office/drawing/2014/main" id="{13AACC63-AB3C-0249-B052-AD1891D7FA5C}"/>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7" name="Marcador de texto 25">
            <a:extLst>
              <a:ext uri="{FF2B5EF4-FFF2-40B4-BE49-F238E27FC236}">
                <a16:creationId xmlns:a16="http://schemas.microsoft.com/office/drawing/2014/main" id="{C507ED2C-F0D6-D84B-9EBD-00E50E82B220}"/>
              </a:ext>
            </a:extLst>
          </p:cNvPr>
          <p:cNvSpPr>
            <a:spLocks noGrp="1"/>
          </p:cNvSpPr>
          <p:nvPr>
            <p:ph type="body" sz="quarter" idx="12" hasCustomPrompt="1"/>
          </p:nvPr>
        </p:nvSpPr>
        <p:spPr>
          <a:xfrm>
            <a:off x="257463" y="6399354"/>
            <a:ext cx="415935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CDFAE4EA-7C1B-6D43-9344-8F84DFD4E465}"/>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75946729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81A690B-B9EB-6D4F-9A68-33AE2EEE3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2897313D-C409-674E-8D7C-4BC767F8D450}"/>
              </a:ext>
            </a:extLst>
          </p:cNvPr>
          <p:cNvSpPr/>
          <p:nvPr userDrawn="1"/>
        </p:nvSpPr>
        <p:spPr>
          <a:xfrm>
            <a:off x="3437467" y="651934"/>
            <a:ext cx="5799666" cy="5808134"/>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6BF6914D-06C1-7B47-BCD5-561F5442B5BC}"/>
              </a:ext>
            </a:extLst>
          </p:cNvPr>
          <p:cNvSpPr txBox="1"/>
          <p:nvPr userDrawn="1"/>
        </p:nvSpPr>
        <p:spPr>
          <a:xfrm>
            <a:off x="10915587" y="6399354"/>
            <a:ext cx="1056278" cy="276999"/>
          </a:xfrm>
          <a:prstGeom prst="rect">
            <a:avLst/>
          </a:prstGeom>
          <a:noFill/>
        </p:spPr>
        <p:txBody>
          <a:bodyPr wrap="square" rtlCol="0">
            <a:spAutoFit/>
          </a:bodyPr>
          <a:lstStyle/>
          <a:p>
            <a:pPr algn="r"/>
            <a:fld id="{D11D38E7-5D46-9C4F-BCAF-75F99180E380}" type="datetime1">
              <a:rPr lang="es-ES" sz="1200" b="0" i="0" smtClean="0">
                <a:solidFill>
                  <a:schemeClr val="bg1"/>
                </a:solidFill>
                <a:latin typeface="Visuelt Pro" panose="020B0503040202040104" pitchFamily="34" charset="0"/>
                <a:cs typeface="Arial" panose="020B0604020202020204" pitchFamily="34" charset="0"/>
              </a:rPr>
              <a:t>1/5/24</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31" name="Título 1">
            <a:extLst>
              <a:ext uri="{FF2B5EF4-FFF2-40B4-BE49-F238E27FC236}">
                <a16:creationId xmlns:a16="http://schemas.microsoft.com/office/drawing/2014/main" id="{19E1BAAE-8EE6-1F43-9E88-9DBE86F8F5CF}"/>
              </a:ext>
            </a:extLst>
          </p:cNvPr>
          <p:cNvSpPr>
            <a:spLocks noGrp="1"/>
          </p:cNvSpPr>
          <p:nvPr>
            <p:ph type="ctrTitle" hasCustomPrompt="1"/>
          </p:nvPr>
        </p:nvSpPr>
        <p:spPr>
          <a:xfrm>
            <a:off x="3869268" y="2633133"/>
            <a:ext cx="4893732" cy="2514600"/>
          </a:xfrm>
          <a:prstGeom prst="rect">
            <a:avLst/>
          </a:prstGeom>
        </p:spPr>
        <p:txBody>
          <a:bodyPr anchor="ctr" anchorCtr="0"/>
          <a:lstStyle>
            <a:lvl1pPr algn="ctr">
              <a:defRPr sz="180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
        <p:nvSpPr>
          <p:cNvPr id="20" name="Marcador de texto 25">
            <a:extLst>
              <a:ext uri="{FF2B5EF4-FFF2-40B4-BE49-F238E27FC236}">
                <a16:creationId xmlns:a16="http://schemas.microsoft.com/office/drawing/2014/main" id="{11D90907-CBE5-8548-BF18-2645596A87AF}"/>
              </a:ext>
            </a:extLst>
          </p:cNvPr>
          <p:cNvSpPr>
            <a:spLocks noGrp="1"/>
          </p:cNvSpPr>
          <p:nvPr>
            <p:ph type="body" sz="quarter" idx="10" hasCustomPrompt="1"/>
          </p:nvPr>
        </p:nvSpPr>
        <p:spPr>
          <a:xfrm>
            <a:off x="257464" y="894089"/>
            <a:ext cx="3033293"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786AB6B6-7055-DF4B-95E8-D3F4472844C1}"/>
              </a:ext>
            </a:extLst>
          </p:cNvPr>
          <p:cNvSpPr>
            <a:spLocks noGrp="1"/>
          </p:cNvSpPr>
          <p:nvPr>
            <p:ph type="body" sz="quarter" idx="11" hasCustomPrompt="1"/>
          </p:nvPr>
        </p:nvSpPr>
        <p:spPr>
          <a:xfrm>
            <a:off x="257464" y="306003"/>
            <a:ext cx="3078403"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22" name="Marcador de texto 25">
            <a:extLst>
              <a:ext uri="{FF2B5EF4-FFF2-40B4-BE49-F238E27FC236}">
                <a16:creationId xmlns:a16="http://schemas.microsoft.com/office/drawing/2014/main" id="{12E5F717-A1F3-BA4E-B751-CA002D046BFD}"/>
              </a:ext>
            </a:extLst>
          </p:cNvPr>
          <p:cNvSpPr>
            <a:spLocks noGrp="1"/>
          </p:cNvSpPr>
          <p:nvPr>
            <p:ph type="body" sz="quarter" idx="12" hasCustomPrompt="1"/>
          </p:nvPr>
        </p:nvSpPr>
        <p:spPr>
          <a:xfrm>
            <a:off x="257464" y="6399354"/>
            <a:ext cx="3033293"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sp>
        <p:nvSpPr>
          <p:cNvPr id="25"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869268" y="1273885"/>
            <a:ext cx="4893732" cy="776858"/>
          </a:xfrm>
          <a:prstGeom prst="rect">
            <a:avLst/>
          </a:prstGeom>
        </p:spPr>
        <p:txBody>
          <a:bodyPr/>
          <a:lstStyle>
            <a:lvl1pPr marL="0" indent="0" algn="ctr">
              <a:buNone/>
              <a:defRPr sz="3100" b="1">
                <a:solidFill>
                  <a:schemeClr val="tx1"/>
                </a:solidFill>
                <a:latin typeface="Visuelt Pro" panose="020B0503040202040104" pitchFamily="34" charset="0"/>
              </a:defRPr>
            </a:lvl1pPr>
          </a:lstStyle>
          <a:p>
            <a:r>
              <a:rPr lang="es-ES" dirty="0"/>
              <a:t>Título destacado</a:t>
            </a:r>
          </a:p>
        </p:txBody>
      </p:sp>
      <p:pic>
        <p:nvPicPr>
          <p:cNvPr id="12" name="Imagen 11">
            <a:extLst>
              <a:ext uri="{FF2B5EF4-FFF2-40B4-BE49-F238E27FC236}">
                <a16:creationId xmlns:a16="http://schemas.microsoft.com/office/drawing/2014/main" id="{1667C917-DEA5-934D-B6A4-E3F089665EBE}"/>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86901679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EC5A1A76-DED3-E845-BEE2-CEC5330692FA}"/>
              </a:ext>
            </a:extLst>
          </p:cNvPr>
          <p:cNvSpPr/>
          <p:nvPr userDrawn="1"/>
        </p:nvSpPr>
        <p:spPr>
          <a:xfrm>
            <a:off x="-94128" y="-47065"/>
            <a:ext cx="6173196" cy="6952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Título 1">
            <a:extLst>
              <a:ext uri="{FF2B5EF4-FFF2-40B4-BE49-F238E27FC236}">
                <a16:creationId xmlns:a16="http://schemas.microsoft.com/office/drawing/2014/main" id="{86FB673C-18EC-C947-B374-88F9D520CBE2}"/>
              </a:ext>
            </a:extLst>
          </p:cNvPr>
          <p:cNvSpPr txBox="1">
            <a:spLocks/>
          </p:cNvSpPr>
          <p:nvPr userDrawn="1"/>
        </p:nvSpPr>
        <p:spPr>
          <a:xfrm>
            <a:off x="6405396" y="412825"/>
            <a:ext cx="5464809" cy="173663"/>
          </a:xfrm>
          <a:prstGeom prst="rect">
            <a:avLst/>
          </a:prstGeom>
        </p:spPr>
        <p:txBody>
          <a:bodyPr anchor="b"/>
          <a:lstStyle>
            <a:lvl1pPr algn="ctr" defTabSz="914400" rtl="0" eaLnBrk="1" latinLnBrk="0" hangingPunct="1">
              <a:lnSpc>
                <a:spcPct val="90000"/>
              </a:lnSpc>
              <a:spcBef>
                <a:spcPct val="0"/>
              </a:spcBef>
              <a:buNone/>
              <a:defRPr sz="3700" kern="1200">
                <a:solidFill>
                  <a:schemeClr val="tx1"/>
                </a:solidFill>
                <a:latin typeface="+mj-lt"/>
                <a:ea typeface="+mj-ea"/>
                <a:cs typeface="+mj-cs"/>
              </a:defRPr>
            </a:lvl1pPr>
          </a:lstStyle>
          <a:p>
            <a:pPr algn="l"/>
            <a:r>
              <a:rPr lang="es-ES" sz="1200" b="0" i="0" dirty="0">
                <a:solidFill>
                  <a:schemeClr val="accent6"/>
                </a:solidFill>
                <a:latin typeface="Arial" panose="020B0604020202020204" pitchFamily="34" charset="0"/>
                <a:cs typeface="Arial" panose="020B0604020202020204" pitchFamily="34" charset="0"/>
              </a:rPr>
              <a:t>00. Título capítulo</a:t>
            </a:r>
          </a:p>
        </p:txBody>
      </p:sp>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fld id="{775ED96C-8A7C-D448-A949-4DBCC0EB801B}" type="datetime1">
              <a:rPr lang="es-ES" sz="1200" b="0" i="0" smtClean="0">
                <a:solidFill>
                  <a:schemeClr val="bg1"/>
                </a:solidFill>
                <a:latin typeface="Visuelt Pro" panose="020B0503040202040104" pitchFamily="34" charset="0"/>
                <a:cs typeface="Arial" panose="020B0604020202020204" pitchFamily="34" charset="0"/>
              </a:rPr>
              <a:t>1/5/24</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59" name="Marcador de texto 6">
            <a:extLst>
              <a:ext uri="{FF2B5EF4-FFF2-40B4-BE49-F238E27FC236}">
                <a16:creationId xmlns:a16="http://schemas.microsoft.com/office/drawing/2014/main" id="{8F3400B1-D594-4442-B737-BCF5A38E0D67}"/>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62" name="Marcador de texto 25">
            <a:extLst>
              <a:ext uri="{FF2B5EF4-FFF2-40B4-BE49-F238E27FC236}">
                <a16:creationId xmlns:a16="http://schemas.microsoft.com/office/drawing/2014/main" id="{7071F130-476B-F547-91B8-CC3DB646FAF6}"/>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63" name="Marcador de texto 25">
            <a:extLst>
              <a:ext uri="{FF2B5EF4-FFF2-40B4-BE49-F238E27FC236}">
                <a16:creationId xmlns:a16="http://schemas.microsoft.com/office/drawing/2014/main" id="{966C36CF-F134-D443-966D-C0FD80B7D93C}"/>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75" name="Marcador de texto 72">
            <a:extLst>
              <a:ext uri="{FF2B5EF4-FFF2-40B4-BE49-F238E27FC236}">
                <a16:creationId xmlns:a16="http://schemas.microsoft.com/office/drawing/2014/main" id="{E574A015-B695-054C-8660-B90EFB0B5574}"/>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latin typeface="Visuelt Pro" panose="020B0503040202040104" pitchFamily="34" charset="0"/>
              </a:defRPr>
            </a:lvl1pPr>
          </a:lstStyle>
          <a:p>
            <a:r>
              <a:rPr lang="es-ES" dirty="0"/>
              <a:t>Título párrafo</a:t>
            </a:r>
          </a:p>
        </p:txBody>
      </p:sp>
      <p:sp>
        <p:nvSpPr>
          <p:cNvPr id="76" name="Marcador de texto 72">
            <a:extLst>
              <a:ext uri="{FF2B5EF4-FFF2-40B4-BE49-F238E27FC236}">
                <a16:creationId xmlns:a16="http://schemas.microsoft.com/office/drawing/2014/main" id="{E57B0336-35A7-744C-B23C-CB974E3E196A}"/>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77" name="Marcador de texto 25">
            <a:extLst>
              <a:ext uri="{FF2B5EF4-FFF2-40B4-BE49-F238E27FC236}">
                <a16:creationId xmlns:a16="http://schemas.microsoft.com/office/drawing/2014/main" id="{A246425E-9EFA-A848-8A09-15535F0A6EB9}"/>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78"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33021" y="4558926"/>
            <a:ext cx="4721161" cy="1180042"/>
          </a:xfrm>
          <a:prstGeom prst="rect">
            <a:avLst/>
          </a:prstGeom>
        </p:spPr>
        <p:txBody>
          <a:bodyPr/>
          <a:lstStyle>
            <a:lvl1pPr marL="285750" indent="-285750">
              <a:lnSpc>
                <a:spcPct val="100000"/>
              </a:lnSpc>
              <a:spcBef>
                <a:spcPts val="100"/>
              </a:spcBef>
              <a:buClr>
                <a:schemeClr val="tx1"/>
              </a:buClr>
              <a:buFont typeface="Arial" panose="020B0604020202020204" pitchFamily="34" charset="0"/>
              <a:buChar char="•"/>
              <a:defRPr sz="1300">
                <a:solidFill>
                  <a:schemeClr val="bg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79"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33021" y="1885739"/>
            <a:ext cx="4748786" cy="342900"/>
          </a:xfrm>
          <a:prstGeom prst="rect">
            <a:avLst/>
          </a:prstGeom>
        </p:spPr>
        <p:txBody>
          <a:bodyPr/>
          <a:lstStyle>
            <a:lvl1pPr marL="0" indent="0">
              <a:spcBef>
                <a:spcPts val="100"/>
              </a:spcBef>
              <a:buNone/>
              <a:defRPr sz="1300" b="1">
                <a:solidFill>
                  <a:schemeClr val="bg1"/>
                </a:solidFill>
                <a:latin typeface="Visuelt Pro" panose="020B0503040202040104" pitchFamily="34" charset="0"/>
              </a:defRPr>
            </a:lvl1pPr>
          </a:lstStyle>
          <a:p>
            <a:r>
              <a:rPr lang="es-ES" dirty="0"/>
              <a:t>Título párrafo</a:t>
            </a:r>
          </a:p>
        </p:txBody>
      </p:sp>
      <p:sp>
        <p:nvSpPr>
          <p:cNvPr id="80"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33021" y="2424903"/>
            <a:ext cx="4721161"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6" name="Imagen 15">
            <a:extLst>
              <a:ext uri="{FF2B5EF4-FFF2-40B4-BE49-F238E27FC236}">
                <a16:creationId xmlns:a16="http://schemas.microsoft.com/office/drawing/2014/main" id="{E21E2552-C813-F846-AEDA-3751F2FD5B3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3757906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EC5A1A76-DED3-E845-BEE2-CEC5330692FA}"/>
              </a:ext>
            </a:extLst>
          </p:cNvPr>
          <p:cNvSpPr/>
          <p:nvPr userDrawn="1"/>
        </p:nvSpPr>
        <p:spPr>
          <a:xfrm>
            <a:off x="0" y="-3889"/>
            <a:ext cx="607906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fld id="{51ED7880-D15C-3944-8CCA-292490C09F89}" type="datetime1">
              <a:rPr lang="es-ES" sz="1200" b="0" i="0" smtClean="0">
                <a:solidFill>
                  <a:schemeClr val="bg1"/>
                </a:solidFill>
                <a:latin typeface="Visuelt Pro" panose="020B0503040202040104" pitchFamily="34" charset="0"/>
                <a:cs typeface="Arial" panose="020B0604020202020204" pitchFamily="34" charset="0"/>
              </a:rPr>
              <a:t>1/5/24</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78"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05396" y="4568825"/>
            <a:ext cx="4715835"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bg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79"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05396" y="1885739"/>
            <a:ext cx="4721161" cy="342900"/>
          </a:xfrm>
          <a:prstGeom prst="rect">
            <a:avLst/>
          </a:prstGeom>
        </p:spPr>
        <p:txBody>
          <a:bodyPr/>
          <a:lstStyle>
            <a:lvl1pPr marL="0" indent="0">
              <a:spcBef>
                <a:spcPts val="100"/>
              </a:spcBef>
              <a:buNone/>
              <a:defRPr sz="1300" b="1">
                <a:solidFill>
                  <a:schemeClr val="accent6"/>
                </a:solidFill>
                <a:latin typeface="Visuelt Pro" panose="020B0503040202040104" pitchFamily="34" charset="0"/>
              </a:defRPr>
            </a:lvl1pPr>
          </a:lstStyle>
          <a:p>
            <a:r>
              <a:rPr lang="es-ES" dirty="0"/>
              <a:t>Título párrafo</a:t>
            </a:r>
          </a:p>
        </p:txBody>
      </p:sp>
      <p:sp>
        <p:nvSpPr>
          <p:cNvPr id="80"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05396" y="2424903"/>
            <a:ext cx="4721161"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21" name="Marcador de texto 6">
            <a:extLst>
              <a:ext uri="{FF2B5EF4-FFF2-40B4-BE49-F238E27FC236}">
                <a16:creationId xmlns:a16="http://schemas.microsoft.com/office/drawing/2014/main" id="{373FDF6B-B8DD-3043-9C53-9BC45BEE993B}"/>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bg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22" name="Marcador de texto 25">
            <a:extLst>
              <a:ext uri="{FF2B5EF4-FFF2-40B4-BE49-F238E27FC236}">
                <a16:creationId xmlns:a16="http://schemas.microsoft.com/office/drawing/2014/main" id="{7858CACE-248D-0542-9330-FD123F443837}"/>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3" name="Marcador de texto 25">
            <a:extLst>
              <a:ext uri="{FF2B5EF4-FFF2-40B4-BE49-F238E27FC236}">
                <a16:creationId xmlns:a16="http://schemas.microsoft.com/office/drawing/2014/main" id="{47602718-D3D1-754F-839A-F5A32281991F}"/>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24" name="Marcador de texto 72">
            <a:extLst>
              <a:ext uri="{FF2B5EF4-FFF2-40B4-BE49-F238E27FC236}">
                <a16:creationId xmlns:a16="http://schemas.microsoft.com/office/drawing/2014/main" id="{56DFAD2A-F2E0-F74A-89E8-ECCE98F861E7}"/>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bg1"/>
                </a:solidFill>
                <a:latin typeface="Visuelt Pro" panose="020B0503040202040104" pitchFamily="34" charset="0"/>
              </a:defRPr>
            </a:lvl1pPr>
          </a:lstStyle>
          <a:p>
            <a:r>
              <a:rPr lang="es-ES" dirty="0"/>
              <a:t>Título párrafo</a:t>
            </a:r>
          </a:p>
        </p:txBody>
      </p:sp>
      <p:sp>
        <p:nvSpPr>
          <p:cNvPr id="25" name="Marcador de texto 72">
            <a:extLst>
              <a:ext uri="{FF2B5EF4-FFF2-40B4-BE49-F238E27FC236}">
                <a16:creationId xmlns:a16="http://schemas.microsoft.com/office/drawing/2014/main" id="{FCAA76A4-2A2C-EE43-9D9B-DF318B0AF223}"/>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26" name="Marcador de texto 25">
            <a:extLst>
              <a:ext uri="{FF2B5EF4-FFF2-40B4-BE49-F238E27FC236}">
                <a16:creationId xmlns:a16="http://schemas.microsoft.com/office/drawing/2014/main" id="{BD6CA84F-EEBF-1F43-BA6C-8C9BDF679FD5}"/>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4" name="Imagen 13">
            <a:extLst>
              <a:ext uri="{FF2B5EF4-FFF2-40B4-BE49-F238E27FC236}">
                <a16:creationId xmlns:a16="http://schemas.microsoft.com/office/drawing/2014/main" id="{ED60EF30-241A-3342-80AD-D10B53AC81A3}"/>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246541069"/>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eño C">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3F50DC-F75A-674C-A65B-9D93EA9133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287" y="0"/>
            <a:ext cx="5962713" cy="6858000"/>
          </a:xfrm>
          <a:prstGeom prst="rect">
            <a:avLst/>
          </a:prstGeom>
        </p:spPr>
      </p:pic>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fld id="{9CD02AA0-914F-B249-A00E-369D1D4205ED}" type="datetime1">
              <a:rPr lang="es-ES" sz="1200" b="0" i="0" smtClean="0">
                <a:solidFill>
                  <a:schemeClr val="bg1"/>
                </a:solidFill>
                <a:latin typeface="Visuelt Pro" panose="020B0503040202040104" pitchFamily="34" charset="0"/>
                <a:cs typeface="Arial" panose="020B0604020202020204" pitchFamily="34" charset="0"/>
              </a:rPr>
              <a:t>1/5/24</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10" name="Marcador de texto 6">
            <a:extLst>
              <a:ext uri="{FF2B5EF4-FFF2-40B4-BE49-F238E27FC236}">
                <a16:creationId xmlns:a16="http://schemas.microsoft.com/office/drawing/2014/main" id="{839E92D0-F74C-D24A-B9B5-A1E9A4204967}"/>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3" name="Marcador de texto 72">
            <a:extLst>
              <a:ext uri="{FF2B5EF4-FFF2-40B4-BE49-F238E27FC236}">
                <a16:creationId xmlns:a16="http://schemas.microsoft.com/office/drawing/2014/main" id="{A7F09EDC-261E-E044-9605-5F48004AA2CC}"/>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4" name="Marcador de texto 72">
            <a:extLst>
              <a:ext uri="{FF2B5EF4-FFF2-40B4-BE49-F238E27FC236}">
                <a16:creationId xmlns:a16="http://schemas.microsoft.com/office/drawing/2014/main" id="{E018DC42-B9C2-B340-BB46-3221EDF8690E}"/>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7" name="Imagen 16">
            <a:extLst>
              <a:ext uri="{FF2B5EF4-FFF2-40B4-BE49-F238E27FC236}">
                <a16:creationId xmlns:a16="http://schemas.microsoft.com/office/drawing/2014/main" id="{65EEC487-2A86-6945-AA4B-CF4C2C115288}"/>
              </a:ext>
            </a:extLst>
          </p:cNvPr>
          <p:cNvPicPr>
            <a:picLocks noChangeAspect="1"/>
          </p:cNvPicPr>
          <p:nvPr userDrawn="1"/>
        </p:nvPicPr>
        <p:blipFill>
          <a:blip r:embed="rId3"/>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992348403"/>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64029-0A92-204A-87B9-1FB3C47A28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23"/>
          <a:stretch/>
        </p:blipFill>
        <p:spPr>
          <a:xfrm>
            <a:off x="6597748" y="0"/>
            <a:ext cx="5615684" cy="6866467"/>
          </a:xfrm>
          <a:prstGeom prst="rect">
            <a:avLst/>
          </a:prstGeom>
        </p:spPr>
      </p:pic>
      <p:sp>
        <p:nvSpPr>
          <p:cNvPr id="38" name="CuadroTexto 37">
            <a:extLst>
              <a:ext uri="{FF2B5EF4-FFF2-40B4-BE49-F238E27FC236}">
                <a16:creationId xmlns:a16="http://schemas.microsoft.com/office/drawing/2014/main" id="{EA7C54CE-AA5B-6648-AE4E-9DA0E5BA6F20}"/>
              </a:ext>
            </a:extLst>
          </p:cNvPr>
          <p:cNvSpPr txBox="1"/>
          <p:nvPr userDrawn="1"/>
        </p:nvSpPr>
        <p:spPr>
          <a:xfrm>
            <a:off x="10915587" y="6399354"/>
            <a:ext cx="1056278" cy="276999"/>
          </a:xfrm>
          <a:prstGeom prst="rect">
            <a:avLst/>
          </a:prstGeom>
          <a:noFill/>
        </p:spPr>
        <p:txBody>
          <a:bodyPr wrap="square" rtlCol="0">
            <a:spAutoFit/>
          </a:bodyPr>
          <a:lstStyle/>
          <a:p>
            <a:pPr algn="r"/>
            <a:fld id="{530C3593-96E0-5B4D-87BC-EB7EB3CCA73E}"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0" name="Marcador de texto 25">
            <a:extLst>
              <a:ext uri="{FF2B5EF4-FFF2-40B4-BE49-F238E27FC236}">
                <a16:creationId xmlns:a16="http://schemas.microsoft.com/office/drawing/2014/main" id="{D79F9DE1-B7ED-FB4C-8312-2BE5BFC035C0}"/>
              </a:ext>
            </a:extLst>
          </p:cNvPr>
          <p:cNvSpPr>
            <a:spLocks noGrp="1"/>
          </p:cNvSpPr>
          <p:nvPr>
            <p:ph type="body" sz="quarter" idx="10" hasCustomPrompt="1"/>
          </p:nvPr>
        </p:nvSpPr>
        <p:spPr>
          <a:xfrm>
            <a:off x="257465" y="884512"/>
            <a:ext cx="4749795"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5E237027-DC7E-9B43-BB10-850FCEC3C655}"/>
              </a:ext>
            </a:extLst>
          </p:cNvPr>
          <p:cNvSpPr>
            <a:spLocks noGrp="1"/>
          </p:cNvSpPr>
          <p:nvPr>
            <p:ph type="body" sz="quarter" idx="19" hasCustomPrompt="1"/>
          </p:nvPr>
        </p:nvSpPr>
        <p:spPr>
          <a:xfrm>
            <a:off x="257465" y="306003"/>
            <a:ext cx="4794904"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2" name="Marcador de texto 25">
            <a:extLst>
              <a:ext uri="{FF2B5EF4-FFF2-40B4-BE49-F238E27FC236}">
                <a16:creationId xmlns:a16="http://schemas.microsoft.com/office/drawing/2014/main" id="{56DB1BF4-82DE-2D46-95DF-90816C164790}"/>
              </a:ext>
            </a:extLst>
          </p:cNvPr>
          <p:cNvSpPr>
            <a:spLocks noGrp="1"/>
          </p:cNvSpPr>
          <p:nvPr>
            <p:ph type="body" sz="quarter" idx="12" hasCustomPrompt="1"/>
          </p:nvPr>
        </p:nvSpPr>
        <p:spPr>
          <a:xfrm>
            <a:off x="257465" y="6399353"/>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5" name="Marcador de texto 25">
            <a:extLst>
              <a:ext uri="{FF2B5EF4-FFF2-40B4-BE49-F238E27FC236}">
                <a16:creationId xmlns:a16="http://schemas.microsoft.com/office/drawing/2014/main" id="{2BDFDAE8-4D7D-7C40-93DC-38873B97E92C}"/>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18" name="Marcador de texto 72">
            <a:extLst>
              <a:ext uri="{FF2B5EF4-FFF2-40B4-BE49-F238E27FC236}">
                <a16:creationId xmlns:a16="http://schemas.microsoft.com/office/drawing/2014/main" id="{7C4D0A1A-0C45-AC42-8BF1-9C0585D4429E}"/>
              </a:ext>
            </a:extLst>
          </p:cNvPr>
          <p:cNvSpPr>
            <a:spLocks noGrp="1"/>
          </p:cNvSpPr>
          <p:nvPr>
            <p:ph type="body" sz="quarter" idx="21" hasCustomPrompt="1"/>
          </p:nvPr>
        </p:nvSpPr>
        <p:spPr>
          <a:xfrm>
            <a:off x="259176" y="3346065"/>
            <a:ext cx="5543328"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3" name="Imagen 12">
            <a:extLst>
              <a:ext uri="{FF2B5EF4-FFF2-40B4-BE49-F238E27FC236}">
                <a16:creationId xmlns:a16="http://schemas.microsoft.com/office/drawing/2014/main" id="{2DFCC509-E98E-C347-B5BB-5ECC13E5FBF0}"/>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764300617"/>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E">
    <p:spTree>
      <p:nvGrpSpPr>
        <p:cNvPr id="1" name=""/>
        <p:cNvGrpSpPr/>
        <p:nvPr/>
      </p:nvGrpSpPr>
      <p:grpSpPr>
        <a:xfrm>
          <a:off x="0" y="0"/>
          <a:ext cx="0" cy="0"/>
          <a:chOff x="0" y="0"/>
          <a:chExt cx="0" cy="0"/>
        </a:xfrm>
      </p:grpSpPr>
      <p:sp>
        <p:nvSpPr>
          <p:cNvPr id="14" name="Marcador de posición de imagen 5">
            <a:extLst>
              <a:ext uri="{FF2B5EF4-FFF2-40B4-BE49-F238E27FC236}">
                <a16:creationId xmlns:a16="http://schemas.microsoft.com/office/drawing/2014/main" id="{4600176F-A67F-1C4F-9B01-19EF39884E34}"/>
              </a:ext>
            </a:extLst>
          </p:cNvPr>
          <p:cNvSpPr>
            <a:spLocks noGrp="1"/>
          </p:cNvSpPr>
          <p:nvPr>
            <p:ph type="pic" sz="quarter" idx="22"/>
          </p:nvPr>
        </p:nvSpPr>
        <p:spPr>
          <a:xfrm>
            <a:off x="6602413" y="-1"/>
            <a:ext cx="5589587" cy="6866467"/>
          </a:xfrm>
          <a:prstGeom prst="rect">
            <a:avLst/>
          </a:prstGeom>
        </p:spPr>
        <p:txBody>
          <a:bodyPr/>
          <a:lstStyle>
            <a:lvl1pPr>
              <a:defRPr>
                <a:latin typeface="Visuelt Pro" panose="020B0503040202040104" pitchFamily="34" charset="0"/>
              </a:defRPr>
            </a:lvl1pPr>
          </a:lstStyle>
          <a:p>
            <a:endParaRPr lang="es-ES"/>
          </a:p>
        </p:txBody>
      </p:sp>
      <p:sp>
        <p:nvSpPr>
          <p:cNvPr id="38" name="CuadroTexto 37">
            <a:extLst>
              <a:ext uri="{FF2B5EF4-FFF2-40B4-BE49-F238E27FC236}">
                <a16:creationId xmlns:a16="http://schemas.microsoft.com/office/drawing/2014/main" id="{EA7C54CE-AA5B-6648-AE4E-9DA0E5BA6F20}"/>
              </a:ext>
            </a:extLst>
          </p:cNvPr>
          <p:cNvSpPr txBox="1"/>
          <p:nvPr userDrawn="1"/>
        </p:nvSpPr>
        <p:spPr>
          <a:xfrm>
            <a:off x="10915587" y="6399354"/>
            <a:ext cx="1056278" cy="276999"/>
          </a:xfrm>
          <a:prstGeom prst="rect">
            <a:avLst/>
          </a:prstGeom>
          <a:noFill/>
        </p:spPr>
        <p:txBody>
          <a:bodyPr wrap="square" rtlCol="0">
            <a:spAutoFit/>
          </a:bodyPr>
          <a:lstStyle/>
          <a:p>
            <a:pPr algn="r"/>
            <a:fld id="{F01595CB-EB2D-7741-81D6-1C45679D1180}"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7" name="Marcador de texto 25">
            <a:extLst>
              <a:ext uri="{FF2B5EF4-FFF2-40B4-BE49-F238E27FC236}">
                <a16:creationId xmlns:a16="http://schemas.microsoft.com/office/drawing/2014/main" id="{0428A29B-8E68-B94F-B556-33F4E0C76941}"/>
              </a:ext>
            </a:extLst>
          </p:cNvPr>
          <p:cNvSpPr>
            <a:spLocks noGrp="1"/>
          </p:cNvSpPr>
          <p:nvPr>
            <p:ph type="body" sz="quarter" idx="10" hasCustomPrompt="1"/>
          </p:nvPr>
        </p:nvSpPr>
        <p:spPr>
          <a:xfrm>
            <a:off x="257465" y="884512"/>
            <a:ext cx="4749795"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9" name="Marcador de texto 25">
            <a:extLst>
              <a:ext uri="{FF2B5EF4-FFF2-40B4-BE49-F238E27FC236}">
                <a16:creationId xmlns:a16="http://schemas.microsoft.com/office/drawing/2014/main" id="{FB5CB3A2-882C-F642-917B-B21D108C05F7}"/>
              </a:ext>
            </a:extLst>
          </p:cNvPr>
          <p:cNvSpPr>
            <a:spLocks noGrp="1"/>
          </p:cNvSpPr>
          <p:nvPr>
            <p:ph type="body" sz="quarter" idx="19" hasCustomPrompt="1"/>
          </p:nvPr>
        </p:nvSpPr>
        <p:spPr>
          <a:xfrm>
            <a:off x="257465" y="306003"/>
            <a:ext cx="4794904"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20" name="Marcador de texto 25">
            <a:extLst>
              <a:ext uri="{FF2B5EF4-FFF2-40B4-BE49-F238E27FC236}">
                <a16:creationId xmlns:a16="http://schemas.microsoft.com/office/drawing/2014/main" id="{52B5DD65-30D1-4D42-9B0C-AD0B23430BA8}"/>
              </a:ext>
            </a:extLst>
          </p:cNvPr>
          <p:cNvSpPr>
            <a:spLocks noGrp="1"/>
          </p:cNvSpPr>
          <p:nvPr>
            <p:ph type="body" sz="quarter" idx="12" hasCustomPrompt="1"/>
          </p:nvPr>
        </p:nvSpPr>
        <p:spPr>
          <a:xfrm>
            <a:off x="257465" y="6399353"/>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21" name="Marcador de texto 25">
            <a:extLst>
              <a:ext uri="{FF2B5EF4-FFF2-40B4-BE49-F238E27FC236}">
                <a16:creationId xmlns:a16="http://schemas.microsoft.com/office/drawing/2014/main" id="{70C6720C-1511-414A-BF90-FDBD2BE05AB9}"/>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22" name="Marcador de texto 72">
            <a:extLst>
              <a:ext uri="{FF2B5EF4-FFF2-40B4-BE49-F238E27FC236}">
                <a16:creationId xmlns:a16="http://schemas.microsoft.com/office/drawing/2014/main" id="{2AE5EEC3-1C8B-8F4C-B9D9-E28B6D88EA3F}"/>
              </a:ext>
            </a:extLst>
          </p:cNvPr>
          <p:cNvSpPr>
            <a:spLocks noGrp="1"/>
          </p:cNvSpPr>
          <p:nvPr>
            <p:ph type="body" sz="quarter" idx="21" hasCustomPrompt="1"/>
          </p:nvPr>
        </p:nvSpPr>
        <p:spPr>
          <a:xfrm>
            <a:off x="259176" y="3346065"/>
            <a:ext cx="5543328"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0" name="Imagen 9">
            <a:extLst>
              <a:ext uri="{FF2B5EF4-FFF2-40B4-BE49-F238E27FC236}">
                <a16:creationId xmlns:a16="http://schemas.microsoft.com/office/drawing/2014/main" id="{B6D35D45-7030-2D4B-84F8-52D62A9B5082}"/>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448163580"/>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eño F">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3" name="Marcador de texto 72">
            <a:extLst>
              <a:ext uri="{FF2B5EF4-FFF2-40B4-BE49-F238E27FC236}">
                <a16:creationId xmlns:a16="http://schemas.microsoft.com/office/drawing/2014/main" id="{A7F09EDC-261E-E044-9605-5F48004AA2CC}"/>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4" name="Marcador de texto 72">
            <a:extLst>
              <a:ext uri="{FF2B5EF4-FFF2-40B4-BE49-F238E27FC236}">
                <a16:creationId xmlns:a16="http://schemas.microsoft.com/office/drawing/2014/main" id="{E018DC42-B9C2-B340-BB46-3221EDF8690E}"/>
              </a:ext>
            </a:extLst>
          </p:cNvPr>
          <p:cNvSpPr>
            <a:spLocks noGrp="1"/>
          </p:cNvSpPr>
          <p:nvPr>
            <p:ph type="body" sz="quarter" idx="21" hasCustomPrompt="1"/>
          </p:nvPr>
        </p:nvSpPr>
        <p:spPr>
          <a:xfrm>
            <a:off x="285090" y="2424902"/>
            <a:ext cx="4693536" cy="3747297"/>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6" name="CuadroTexto 15">
            <a:extLst>
              <a:ext uri="{FF2B5EF4-FFF2-40B4-BE49-F238E27FC236}">
                <a16:creationId xmlns:a16="http://schemas.microsoft.com/office/drawing/2014/main" id="{27B1A6EA-CC82-214E-AC21-5C78BDE6CE27}"/>
              </a:ext>
            </a:extLst>
          </p:cNvPr>
          <p:cNvSpPr txBox="1"/>
          <p:nvPr userDrawn="1"/>
        </p:nvSpPr>
        <p:spPr>
          <a:xfrm>
            <a:off x="10915587" y="6399354"/>
            <a:ext cx="1056278" cy="276999"/>
          </a:xfrm>
          <a:prstGeom prst="rect">
            <a:avLst/>
          </a:prstGeom>
          <a:noFill/>
        </p:spPr>
        <p:txBody>
          <a:bodyPr wrap="square" rtlCol="0">
            <a:spAutoFit/>
          </a:bodyPr>
          <a:lstStyle/>
          <a:p>
            <a:pPr algn="r"/>
            <a:fld id="{80DF77F4-4D2F-BE49-8BF4-309589EFCC2D}"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pic>
        <p:nvPicPr>
          <p:cNvPr id="10" name="Imagen 9">
            <a:extLst>
              <a:ext uri="{FF2B5EF4-FFF2-40B4-BE49-F238E27FC236}">
                <a16:creationId xmlns:a16="http://schemas.microsoft.com/office/drawing/2014/main" id="{DE0B3C2B-6A56-9B4B-BCC8-AE96AC0EF826}"/>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057387241"/>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eño G">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6" name="CuadroTexto 15">
            <a:extLst>
              <a:ext uri="{FF2B5EF4-FFF2-40B4-BE49-F238E27FC236}">
                <a16:creationId xmlns:a16="http://schemas.microsoft.com/office/drawing/2014/main" id="{F661D2BD-CAB8-1245-A6F7-AC8245AA5FB3}"/>
              </a:ext>
            </a:extLst>
          </p:cNvPr>
          <p:cNvSpPr txBox="1"/>
          <p:nvPr userDrawn="1"/>
        </p:nvSpPr>
        <p:spPr>
          <a:xfrm>
            <a:off x="10915587" y="6399354"/>
            <a:ext cx="1056278" cy="276999"/>
          </a:xfrm>
          <a:prstGeom prst="rect">
            <a:avLst/>
          </a:prstGeom>
          <a:noFill/>
        </p:spPr>
        <p:txBody>
          <a:bodyPr wrap="square" rtlCol="0">
            <a:spAutoFit/>
          </a:bodyPr>
          <a:lstStyle/>
          <a:p>
            <a:pPr algn="r"/>
            <a:fld id="{114F1A5A-5DEC-524D-8958-4A86FCF8FC28}"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pic>
        <p:nvPicPr>
          <p:cNvPr id="8" name="Imagen 7">
            <a:extLst>
              <a:ext uri="{FF2B5EF4-FFF2-40B4-BE49-F238E27FC236}">
                <a16:creationId xmlns:a16="http://schemas.microsoft.com/office/drawing/2014/main" id="{0CF5DE69-7F84-1C42-9C78-95952CBB2CD8}"/>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96008433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98B2BFC-9FDE-5B4B-BCF2-2C8FCC4E8506}"/>
              </a:ext>
            </a:extLst>
          </p:cNvPr>
          <p:cNvPicPr>
            <a:picLocks noChangeAspect="1"/>
          </p:cNvPicPr>
          <p:nvPr userDrawn="1"/>
        </p:nvPicPr>
        <p:blipFill rotWithShape="1">
          <a:blip r:embed="rId2"/>
          <a:srcRect l="148"/>
          <a:stretch/>
        </p:blipFill>
        <p:spPr>
          <a:xfrm>
            <a:off x="0" y="0"/>
            <a:ext cx="12192000"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1207370"/>
          </a:xfrm>
          <a:prstGeom prst="rect">
            <a:avLst/>
          </a:prstGeom>
        </p:spPr>
        <p:txBody>
          <a:bodyPr wrap="square" lIns="0" tIns="0" rIns="0" bIns="0"/>
          <a:lstStyle>
            <a:lvl1pPr marL="0" indent="0">
              <a:lnSpc>
                <a:spcPct val="100000"/>
              </a:lnSpc>
              <a:spcBef>
                <a:spcPts val="0"/>
              </a:spcBef>
              <a:buFontTx/>
              <a:buNone/>
              <a:defRPr sz="80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¡Gracias!</a:t>
            </a:r>
          </a:p>
        </p:txBody>
      </p:sp>
    </p:spTree>
    <p:extLst>
      <p:ext uri="{BB962C8B-B14F-4D97-AF65-F5344CB8AC3E}">
        <p14:creationId xmlns:p14="http://schemas.microsoft.com/office/powerpoint/2010/main" val="725603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Diseño E">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494B85F6-9C12-014E-82BC-60AF8367F8F5}"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9" name="Imagen 8">
            <a:extLst>
              <a:ext uri="{FF2B5EF4-FFF2-40B4-BE49-F238E27FC236}">
                <a16:creationId xmlns:a16="http://schemas.microsoft.com/office/drawing/2014/main" id="{93552BD7-4574-8743-9150-E62FBA47D15E}"/>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848464435"/>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4" name="Imagen 3" descr="Barra_Gri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44" y="6044491"/>
            <a:ext cx="11464547" cy="548643"/>
          </a:xfrm>
          <a:prstGeom prst="rect">
            <a:avLst/>
          </a:prstGeom>
        </p:spPr>
      </p:pic>
      <p:sp>
        <p:nvSpPr>
          <p:cNvPr id="6" name="Slide Number Placeholder 5"/>
          <p:cNvSpPr>
            <a:spLocks noGrp="1"/>
          </p:cNvSpPr>
          <p:nvPr>
            <p:ph type="sldNum" sz="quarter" idx="12"/>
          </p:nvPr>
        </p:nvSpPr>
        <p:spPr>
          <a:xfrm>
            <a:off x="695360" y="6095427"/>
            <a:ext cx="2743200" cy="365125"/>
          </a:xfrm>
        </p:spPr>
        <p:txBody>
          <a:bodyPr/>
          <a:lstStyle/>
          <a:p>
            <a:fld id="{E340BA3A-5DDA-134E-9763-2B0E440B08E8}" type="slidenum">
              <a:rPr lang="es-ES_tradnl" smtClean="0"/>
              <a:t>‹Nº›</a:t>
            </a:fld>
            <a:endParaRPr lang="es-ES_tradnl"/>
          </a:p>
        </p:txBody>
      </p:sp>
      <p:cxnSp>
        <p:nvCxnSpPr>
          <p:cNvPr id="5" name="Conector recto 4"/>
          <p:cNvCxnSpPr/>
          <p:nvPr userDrawn="1"/>
        </p:nvCxnSpPr>
        <p:spPr>
          <a:xfrm flipV="1">
            <a:off x="378111" y="690528"/>
            <a:ext cx="11310428" cy="16443"/>
          </a:xfrm>
          <a:prstGeom prst="line">
            <a:avLst/>
          </a:prstGeom>
          <a:ln w="9525"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38200" y="817395"/>
            <a:ext cx="5688313" cy="1194031"/>
          </a:xfrm>
        </p:spPr>
        <p:txBody>
          <a:bodyPr anchor="t">
            <a:normAutofit/>
          </a:bodyPr>
          <a:lstStyle>
            <a:lvl1pPr>
              <a:defRPr sz="1867" b="0" i="0">
                <a:solidFill>
                  <a:srgbClr val="5D5D5D"/>
                </a:solidFill>
                <a:latin typeface="ApexNew-Light"/>
                <a:cs typeface="ApexNew-Light"/>
              </a:defRPr>
            </a:lvl1pPr>
          </a:lstStyle>
          <a:p>
            <a:r>
              <a:rPr lang="es-ES" dirty="0"/>
              <a:t>Clic para editar título</a:t>
            </a:r>
            <a:endParaRPr lang="en-US" dirty="0"/>
          </a:p>
        </p:txBody>
      </p:sp>
      <p:sp>
        <p:nvSpPr>
          <p:cNvPr id="12" name="Marcador de texto 11"/>
          <p:cNvSpPr>
            <a:spLocks noGrp="1"/>
          </p:cNvSpPr>
          <p:nvPr>
            <p:ph type="body" sz="quarter" idx="13" hasCustomPrompt="1"/>
          </p:nvPr>
        </p:nvSpPr>
        <p:spPr>
          <a:xfrm>
            <a:off x="6810401" y="272873"/>
            <a:ext cx="5108291" cy="362444"/>
          </a:xfrm>
        </p:spPr>
        <p:txBody>
          <a:bodyPr anchor="ctr">
            <a:noAutofit/>
          </a:bodyPr>
          <a:lstStyle>
            <a:lvl1pPr marL="0" indent="0">
              <a:buNone/>
              <a:defRPr sz="2400" b="1">
                <a:solidFill>
                  <a:srgbClr val="E05729"/>
                </a:solidFill>
              </a:defRPr>
            </a:lvl1pPr>
          </a:lstStyle>
          <a:p>
            <a:pPr lvl="0"/>
            <a:r>
              <a:rPr lang="es-ES_tradnl" dirty="0"/>
              <a:t>Haga clic para agregar titulo </a:t>
            </a:r>
            <a:endParaRPr lang="es-ES" dirty="0"/>
          </a:p>
        </p:txBody>
      </p:sp>
    </p:spTree>
    <p:extLst>
      <p:ext uri="{BB962C8B-B14F-4D97-AF65-F5344CB8AC3E}">
        <p14:creationId xmlns:p14="http://schemas.microsoft.com/office/powerpoint/2010/main" val="2043477920"/>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Diseño A">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7FDEB1-C7E7-264E-BEF2-65660E1A7C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b="0" i="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CE1C3B5F-C576-0340-8C46-8F0394A7BBF3}"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C55EBDB8-65D6-0E4A-B030-1E865AEFC8E5}"/>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44900161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seño B">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D36275F-3158-3E40-8E88-18EE0F31E9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CuadroTexto 12">
            <a:extLst>
              <a:ext uri="{FF2B5EF4-FFF2-40B4-BE49-F238E27FC236}">
                <a16:creationId xmlns:a16="http://schemas.microsoft.com/office/drawing/2014/main" id="{BB85E97A-5666-E74E-8C82-E93E0115A0AD}"/>
              </a:ext>
            </a:extLst>
          </p:cNvPr>
          <p:cNvSpPr txBox="1"/>
          <p:nvPr userDrawn="1"/>
        </p:nvSpPr>
        <p:spPr>
          <a:xfrm>
            <a:off x="10915587" y="6399354"/>
            <a:ext cx="1056278" cy="276999"/>
          </a:xfrm>
          <a:prstGeom prst="rect">
            <a:avLst/>
          </a:prstGeom>
          <a:noFill/>
        </p:spPr>
        <p:txBody>
          <a:bodyPr wrap="square" rtlCol="0">
            <a:spAutoFit/>
          </a:bodyPr>
          <a:lstStyle/>
          <a:p>
            <a:pPr algn="r"/>
            <a:fld id="{A9260B25-D7BA-5A4F-A01B-7563FAF0061D}" type="datetime1">
              <a:rPr lang="es-ES" sz="1200" b="0" i="0" smtClean="0">
                <a:solidFill>
                  <a:schemeClr val="bg1"/>
                </a:solidFill>
                <a:latin typeface="Visuelt Pro" panose="020B0503040202040104" pitchFamily="34" charset="0"/>
                <a:cs typeface="Arial" panose="020B0604020202020204" pitchFamily="34" charset="0"/>
              </a:rPr>
              <a:t>1/5/24</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5" name="Título 1">
            <a:extLst>
              <a:ext uri="{FF2B5EF4-FFF2-40B4-BE49-F238E27FC236}">
                <a16:creationId xmlns:a16="http://schemas.microsoft.com/office/drawing/2014/main" id="{ED958E88-22D3-0C44-BFB4-AEE9C2E9E44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6" name="Marcador de texto 25">
            <a:extLst>
              <a:ext uri="{FF2B5EF4-FFF2-40B4-BE49-F238E27FC236}">
                <a16:creationId xmlns:a16="http://schemas.microsoft.com/office/drawing/2014/main" id="{ABE3CAE6-A0C4-B541-8898-3F0AD2B6B997}"/>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tx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7" name="Marcador de texto 25">
            <a:extLst>
              <a:ext uri="{FF2B5EF4-FFF2-40B4-BE49-F238E27FC236}">
                <a16:creationId xmlns:a16="http://schemas.microsoft.com/office/drawing/2014/main" id="{0903A72B-184E-694C-8C61-13AE768339F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tx2"/>
                </a:solidFill>
                <a:latin typeface="Visuelt Pro" panose="020B0503040202040104" pitchFamily="34" charset="0"/>
              </a:defRPr>
            </a:lvl1pPr>
          </a:lstStyle>
          <a:p>
            <a:r>
              <a:rPr lang="es-ES" dirty="0"/>
              <a:t>00. Título capítulo</a:t>
            </a:r>
          </a:p>
        </p:txBody>
      </p:sp>
      <p:sp>
        <p:nvSpPr>
          <p:cNvPr id="28" name="Marcador de texto 25">
            <a:extLst>
              <a:ext uri="{FF2B5EF4-FFF2-40B4-BE49-F238E27FC236}">
                <a16:creationId xmlns:a16="http://schemas.microsoft.com/office/drawing/2014/main" id="{7D603DB6-623D-C140-BDFA-A8C98EA0438A}"/>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1" name="Imagen 10">
            <a:extLst>
              <a:ext uri="{FF2B5EF4-FFF2-40B4-BE49-F238E27FC236}">
                <a16:creationId xmlns:a16="http://schemas.microsoft.com/office/drawing/2014/main" id="{57ED909F-28E6-984F-856C-41D30A7FF574}"/>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67794091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Diseño C">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275D6B4F-3422-354D-92D6-68B215D03878}"/>
              </a:ext>
            </a:extLst>
          </p:cNvPr>
          <p:cNvSpPr txBox="1"/>
          <p:nvPr userDrawn="1"/>
        </p:nvSpPr>
        <p:spPr>
          <a:xfrm>
            <a:off x="10915587" y="6399354"/>
            <a:ext cx="1056278" cy="276999"/>
          </a:xfrm>
          <a:prstGeom prst="rect">
            <a:avLst/>
          </a:prstGeom>
          <a:noFill/>
        </p:spPr>
        <p:txBody>
          <a:bodyPr wrap="square" rtlCol="0">
            <a:spAutoFit/>
          </a:bodyPr>
          <a:lstStyle/>
          <a:p>
            <a:pPr algn="r"/>
            <a:fld id="{AB98A526-CE28-4F45-95D2-5AA607C91AEB}" type="datetime1">
              <a:rPr lang="es-ES" sz="1200" b="0" i="0" smtClean="0">
                <a:solidFill>
                  <a:schemeClr val="bg1"/>
                </a:solidFill>
                <a:latin typeface="Visuelt Pro" panose="020B0503040202040104" pitchFamily="34" charset="0"/>
                <a:cs typeface="Arial" panose="020B0604020202020204" pitchFamily="34" charset="0"/>
              </a:rPr>
              <a:t>1/5/24</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6" name="Título 1">
            <a:extLst>
              <a:ext uri="{FF2B5EF4-FFF2-40B4-BE49-F238E27FC236}">
                <a16:creationId xmlns:a16="http://schemas.microsoft.com/office/drawing/2014/main" id="{B8AD0D27-82CE-3F4B-93C5-CC5AE2737805}"/>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7" name="Marcador de texto 25">
            <a:extLst>
              <a:ext uri="{FF2B5EF4-FFF2-40B4-BE49-F238E27FC236}">
                <a16:creationId xmlns:a16="http://schemas.microsoft.com/office/drawing/2014/main" id="{FA47B6BD-8F6C-234F-89B1-1F018BA062B2}"/>
              </a:ext>
            </a:extLst>
          </p:cNvPr>
          <p:cNvSpPr>
            <a:spLocks noGrp="1"/>
          </p:cNvSpPr>
          <p:nvPr>
            <p:ph type="body" sz="quarter" idx="10" hasCustomPrompt="1"/>
          </p:nvPr>
        </p:nvSpPr>
        <p:spPr>
          <a:xfrm>
            <a:off x="257464" y="895337"/>
            <a:ext cx="4114249" cy="523642"/>
          </a:xfrm>
          <a:prstGeom prst="rect">
            <a:avLst/>
          </a:prstGeom>
        </p:spPr>
        <p:txBody>
          <a:bodyPr/>
          <a:lstStyle>
            <a:lvl1pPr marL="0" indent="0">
              <a:buNone/>
              <a:defRPr sz="3100" b="0" i="0">
                <a:solidFill>
                  <a:schemeClr val="bg1"/>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8" name="Marcador de texto 25">
            <a:extLst>
              <a:ext uri="{FF2B5EF4-FFF2-40B4-BE49-F238E27FC236}">
                <a16:creationId xmlns:a16="http://schemas.microsoft.com/office/drawing/2014/main" id="{2CBF1D92-964D-4347-A9A3-234AF31941E0}"/>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00. Título capítulo</a:t>
            </a:r>
          </a:p>
        </p:txBody>
      </p:sp>
      <p:sp>
        <p:nvSpPr>
          <p:cNvPr id="29" name="Marcador de texto 25">
            <a:extLst>
              <a:ext uri="{FF2B5EF4-FFF2-40B4-BE49-F238E27FC236}">
                <a16:creationId xmlns:a16="http://schemas.microsoft.com/office/drawing/2014/main" id="{7C0E5D8D-2821-A24F-AEB3-EE095E1CE99A}"/>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8" name="Imagen 7">
            <a:extLst>
              <a:ext uri="{FF2B5EF4-FFF2-40B4-BE49-F238E27FC236}">
                <a16:creationId xmlns:a16="http://schemas.microsoft.com/office/drawing/2014/main" id="{11B9C683-3668-2A4A-BFC7-40FEF8C838B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95151830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3"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6151563" y="1885739"/>
            <a:ext cx="5345672" cy="4293184"/>
          </a:xfrm>
          <a:prstGeom prst="rect">
            <a:avLst/>
          </a:prstGeom>
        </p:spPr>
        <p:txBody>
          <a:bodyPr/>
          <a:lstStyle>
            <a:lvl1pPr>
              <a:defRPr>
                <a:latin typeface="Visuelt Pro" panose="020B0503040202040104" pitchFamily="34" charset="0"/>
              </a:defRPr>
            </a:lvl1pPr>
          </a:lstStyle>
          <a:p>
            <a:endParaRPr lang="es-ES"/>
          </a:p>
        </p:txBody>
      </p:sp>
      <p:sp>
        <p:nvSpPr>
          <p:cNvPr id="11" name="CuadroTexto 10">
            <a:extLst>
              <a:ext uri="{FF2B5EF4-FFF2-40B4-BE49-F238E27FC236}">
                <a16:creationId xmlns:a16="http://schemas.microsoft.com/office/drawing/2014/main" id="{BB7C310A-8378-204B-90CA-231BD0D04605}"/>
              </a:ext>
            </a:extLst>
          </p:cNvPr>
          <p:cNvSpPr txBox="1"/>
          <p:nvPr userDrawn="1"/>
        </p:nvSpPr>
        <p:spPr>
          <a:xfrm>
            <a:off x="10907121" y="6399354"/>
            <a:ext cx="1056278" cy="276999"/>
          </a:xfrm>
          <a:prstGeom prst="rect">
            <a:avLst/>
          </a:prstGeom>
          <a:noFill/>
        </p:spPr>
        <p:txBody>
          <a:bodyPr wrap="square" rtlCol="0">
            <a:spAutoFit/>
          </a:bodyPr>
          <a:lstStyle/>
          <a:p>
            <a:pPr algn="r"/>
            <a:fld id="{86B7BD8C-AC39-B444-ADFB-2BCC888CC73A}"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2" name="Marcador de texto 25">
            <a:extLst>
              <a:ext uri="{FF2B5EF4-FFF2-40B4-BE49-F238E27FC236}">
                <a16:creationId xmlns:a16="http://schemas.microsoft.com/office/drawing/2014/main" id="{21FF0CA2-4EAC-214E-B68A-3E2098B3D46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3" name="Marcador de texto 25">
            <a:extLst>
              <a:ext uri="{FF2B5EF4-FFF2-40B4-BE49-F238E27FC236}">
                <a16:creationId xmlns:a16="http://schemas.microsoft.com/office/drawing/2014/main" id="{18F6060D-7439-1646-89FC-3BB88093D95D}"/>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15" name="Marcador de texto 72">
            <a:extLst>
              <a:ext uri="{FF2B5EF4-FFF2-40B4-BE49-F238E27FC236}">
                <a16:creationId xmlns:a16="http://schemas.microsoft.com/office/drawing/2014/main" id="{B36E819B-B0B5-1E42-AA60-3FAC99839969}"/>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6" name="Marcador de texto 72">
            <a:extLst>
              <a:ext uri="{FF2B5EF4-FFF2-40B4-BE49-F238E27FC236}">
                <a16:creationId xmlns:a16="http://schemas.microsoft.com/office/drawing/2014/main" id="{AE970B53-C2DA-7C41-A63E-932C24735282}"/>
              </a:ext>
            </a:extLst>
          </p:cNvPr>
          <p:cNvSpPr>
            <a:spLocks noGrp="1"/>
          </p:cNvSpPr>
          <p:nvPr>
            <p:ph type="body" sz="quarter" idx="21" hasCustomPrompt="1"/>
          </p:nvPr>
        </p:nvSpPr>
        <p:spPr>
          <a:xfrm>
            <a:off x="285090" y="2424902"/>
            <a:ext cx="4693536" cy="3747297"/>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
        <p:nvSpPr>
          <p:cNvPr id="17" name="Marcador de texto 25">
            <a:extLst>
              <a:ext uri="{FF2B5EF4-FFF2-40B4-BE49-F238E27FC236}">
                <a16:creationId xmlns:a16="http://schemas.microsoft.com/office/drawing/2014/main" id="{076B0727-BD79-384E-8DC7-DBAF1B2628CE}"/>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Tree>
    <p:extLst>
      <p:ext uri="{BB962C8B-B14F-4D97-AF65-F5344CB8AC3E}">
        <p14:creationId xmlns:p14="http://schemas.microsoft.com/office/powerpoint/2010/main" val="1447052576"/>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77" name="Marcador de texto 25">
            <a:extLst>
              <a:ext uri="{FF2B5EF4-FFF2-40B4-BE49-F238E27FC236}">
                <a16:creationId xmlns:a16="http://schemas.microsoft.com/office/drawing/2014/main" id="{A246425E-9EFA-A848-8A09-15535F0A6EB9}"/>
              </a:ext>
            </a:extLst>
          </p:cNvPr>
          <p:cNvSpPr>
            <a:spLocks noGrp="1"/>
          </p:cNvSpPr>
          <p:nvPr>
            <p:ph type="body" sz="quarter" idx="12" hasCustomPrompt="1"/>
          </p:nvPr>
        </p:nvSpPr>
        <p:spPr>
          <a:xfrm>
            <a:off x="257464" y="6399354"/>
            <a:ext cx="4743460"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3"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257464" y="1713870"/>
            <a:ext cx="11705935" cy="4493034"/>
          </a:xfrm>
          <a:prstGeom prst="rect">
            <a:avLst/>
          </a:prstGeom>
        </p:spPr>
        <p:txBody>
          <a:bodyPr/>
          <a:lstStyle>
            <a:lvl1pPr>
              <a:defRPr>
                <a:latin typeface="Visuelt Pro" panose="020B0503040202040104" pitchFamily="34" charset="0"/>
              </a:defRPr>
            </a:lvl1pPr>
          </a:lstStyle>
          <a:p>
            <a:endParaRPr lang="es-ES" dirty="0"/>
          </a:p>
        </p:txBody>
      </p:sp>
      <p:sp>
        <p:nvSpPr>
          <p:cNvPr id="10" name="CuadroTexto 9">
            <a:extLst>
              <a:ext uri="{FF2B5EF4-FFF2-40B4-BE49-F238E27FC236}">
                <a16:creationId xmlns:a16="http://schemas.microsoft.com/office/drawing/2014/main" id="{7D58DC16-EC79-6440-A94E-67875825DDA3}"/>
              </a:ext>
            </a:extLst>
          </p:cNvPr>
          <p:cNvSpPr txBox="1"/>
          <p:nvPr userDrawn="1"/>
        </p:nvSpPr>
        <p:spPr>
          <a:xfrm>
            <a:off x="10907121" y="6399354"/>
            <a:ext cx="1056278" cy="276999"/>
          </a:xfrm>
          <a:prstGeom prst="rect">
            <a:avLst/>
          </a:prstGeom>
          <a:noFill/>
        </p:spPr>
        <p:txBody>
          <a:bodyPr wrap="square" rtlCol="0">
            <a:spAutoFit/>
          </a:bodyPr>
          <a:lstStyle/>
          <a:p>
            <a:pPr algn="r"/>
            <a:fld id="{C4D65852-7D58-CC4D-BD65-45526DB8C0C5}"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7" name="Marcador de texto 25">
            <a:extLst>
              <a:ext uri="{FF2B5EF4-FFF2-40B4-BE49-F238E27FC236}">
                <a16:creationId xmlns:a16="http://schemas.microsoft.com/office/drawing/2014/main" id="{034CA42C-4E50-2846-B4B3-FAA21F2D5517}"/>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8" name="Marcador de texto 25">
            <a:extLst>
              <a:ext uri="{FF2B5EF4-FFF2-40B4-BE49-F238E27FC236}">
                <a16:creationId xmlns:a16="http://schemas.microsoft.com/office/drawing/2014/main" id="{4C4C77CA-E7C4-9444-AC8C-2DD9822001C9}"/>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352201113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eño C">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8" name="CuadroTexto 7">
            <a:extLst>
              <a:ext uri="{FF2B5EF4-FFF2-40B4-BE49-F238E27FC236}">
                <a16:creationId xmlns:a16="http://schemas.microsoft.com/office/drawing/2014/main" id="{19516FFB-140D-7F43-8F92-D678D3213C23}"/>
              </a:ext>
            </a:extLst>
          </p:cNvPr>
          <p:cNvSpPr txBox="1"/>
          <p:nvPr userDrawn="1"/>
        </p:nvSpPr>
        <p:spPr>
          <a:xfrm>
            <a:off x="10907121" y="6399354"/>
            <a:ext cx="1056278" cy="276999"/>
          </a:xfrm>
          <a:prstGeom prst="rect">
            <a:avLst/>
          </a:prstGeom>
          <a:noFill/>
        </p:spPr>
        <p:txBody>
          <a:bodyPr wrap="square" rtlCol="0">
            <a:spAutoFit/>
          </a:bodyPr>
          <a:lstStyle/>
          <a:p>
            <a:pPr algn="r"/>
            <a:fld id="{BE2259C4-CD4B-2046-B015-723CB0297D2E}"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0" name="Marcador de texto 25">
            <a:extLst>
              <a:ext uri="{FF2B5EF4-FFF2-40B4-BE49-F238E27FC236}">
                <a16:creationId xmlns:a16="http://schemas.microsoft.com/office/drawing/2014/main" id="{AC0AA867-10A7-7D46-BF36-E4FF1D098079}"/>
              </a:ext>
            </a:extLst>
          </p:cNvPr>
          <p:cNvSpPr>
            <a:spLocks noGrp="1"/>
          </p:cNvSpPr>
          <p:nvPr>
            <p:ph type="body" sz="quarter" idx="12" hasCustomPrompt="1"/>
          </p:nvPr>
        </p:nvSpPr>
        <p:spPr>
          <a:xfrm>
            <a:off x="257464" y="6399354"/>
            <a:ext cx="4743460"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1" name="Marcador de texto 25">
            <a:extLst>
              <a:ext uri="{FF2B5EF4-FFF2-40B4-BE49-F238E27FC236}">
                <a16:creationId xmlns:a16="http://schemas.microsoft.com/office/drawing/2014/main" id="{E8BC292C-9D62-CF4E-912D-573826214E8E}"/>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0C50A9C2-B17E-7B4C-86D3-D8EE0654C9CB}"/>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20595872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42E1C2F-5BF7-6A4B-B25E-96F8E7915105}"/>
              </a:ext>
            </a:extLst>
          </p:cNvPr>
          <p:cNvPicPr>
            <a:picLocks noChangeAspect="1"/>
          </p:cNvPicPr>
          <p:nvPr userDrawn="1"/>
        </p:nvPicPr>
        <p:blipFill>
          <a:blip r:embed="rId2"/>
          <a:stretch>
            <a:fillRect/>
          </a:stretch>
        </p:blipFill>
        <p:spPr>
          <a:xfrm>
            <a:off x="-351227" y="0"/>
            <a:ext cx="12192000" cy="6858000"/>
          </a:xfrm>
          <a:prstGeom prst="rect">
            <a:avLst/>
          </a:prstGeom>
        </p:spPr>
      </p:pic>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capítulo</a:t>
            </a:r>
          </a:p>
        </p:txBody>
      </p:sp>
      <p:sp>
        <p:nvSpPr>
          <p:cNvPr id="14" name="Marcador de texto 13">
            <a:extLst>
              <a:ext uri="{FF2B5EF4-FFF2-40B4-BE49-F238E27FC236}">
                <a16:creationId xmlns:a16="http://schemas.microsoft.com/office/drawing/2014/main" id="{D66E09DF-0CE0-6C40-9D23-6DF3B17D892D}"/>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00</a:t>
            </a:r>
            <a:br>
              <a:rPr lang="es-ES" dirty="0"/>
            </a:br>
            <a:endParaRPr lang="es-ES" dirty="0"/>
          </a:p>
        </p:txBody>
      </p:sp>
      <p:sp>
        <p:nvSpPr>
          <p:cNvPr id="7" name="Marcador de texto 25">
            <a:extLst>
              <a:ext uri="{FF2B5EF4-FFF2-40B4-BE49-F238E27FC236}">
                <a16:creationId xmlns:a16="http://schemas.microsoft.com/office/drawing/2014/main" id="{0B94D12C-EF15-7241-8F8A-D85C9BC4DDD6}"/>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Subtítulo presentación</a:t>
            </a:r>
          </a:p>
        </p:txBody>
      </p:sp>
    </p:spTree>
    <p:extLst>
      <p:ext uri="{BB962C8B-B14F-4D97-AF65-F5344CB8AC3E}">
        <p14:creationId xmlns:p14="http://schemas.microsoft.com/office/powerpoint/2010/main" val="1077095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617382A-8AAA-CB48-A11C-E5B5301F0D34}"/>
              </a:ext>
            </a:extLst>
          </p:cNvPr>
          <p:cNvPicPr>
            <a:picLocks noChangeAspect="1"/>
          </p:cNvPicPr>
          <p:nvPr userDrawn="1"/>
        </p:nvPicPr>
        <p:blipFill>
          <a:blip r:embed="rId2"/>
          <a:stretch>
            <a:fillRect/>
          </a:stretch>
        </p:blipFill>
        <p:spPr>
          <a:xfrm>
            <a:off x="0" y="12609"/>
            <a:ext cx="12169585" cy="6845391"/>
          </a:xfrm>
          <a:prstGeom prst="rect">
            <a:avLst/>
          </a:prstGeom>
        </p:spPr>
      </p:pic>
      <p:sp>
        <p:nvSpPr>
          <p:cNvPr id="18" name="Marcador de texto 13">
            <a:extLst>
              <a:ext uri="{FF2B5EF4-FFF2-40B4-BE49-F238E27FC236}">
                <a16:creationId xmlns:a16="http://schemas.microsoft.com/office/drawing/2014/main" id="{39E87D53-8499-8044-B22E-74D4F5622140}"/>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capítulo</a:t>
            </a:r>
          </a:p>
        </p:txBody>
      </p:sp>
      <p:sp>
        <p:nvSpPr>
          <p:cNvPr id="19" name="Marcador de texto 13">
            <a:extLst>
              <a:ext uri="{FF2B5EF4-FFF2-40B4-BE49-F238E27FC236}">
                <a16:creationId xmlns:a16="http://schemas.microsoft.com/office/drawing/2014/main" id="{4CD4E9A0-39A8-774F-8E5D-965329C429B5}"/>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00</a:t>
            </a:r>
            <a:br>
              <a:rPr lang="es-ES" dirty="0"/>
            </a:br>
            <a:endParaRPr lang="es-ES" dirty="0"/>
          </a:p>
        </p:txBody>
      </p:sp>
      <p:sp>
        <p:nvSpPr>
          <p:cNvPr id="6" name="Marcador de texto 25">
            <a:extLst>
              <a:ext uri="{FF2B5EF4-FFF2-40B4-BE49-F238E27FC236}">
                <a16:creationId xmlns:a16="http://schemas.microsoft.com/office/drawing/2014/main" id="{776F372C-FA44-BC4A-802E-1F501B309279}"/>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Subtítulo presentación</a:t>
            </a:r>
          </a:p>
        </p:txBody>
      </p:sp>
    </p:spTree>
    <p:extLst>
      <p:ext uri="{BB962C8B-B14F-4D97-AF65-F5344CB8AC3E}">
        <p14:creationId xmlns:p14="http://schemas.microsoft.com/office/powerpoint/2010/main" val="873717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4" name="Imagen 3" descr="Barra_Gri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44" y="6044491"/>
            <a:ext cx="11464547" cy="548643"/>
          </a:xfrm>
          <a:prstGeom prst="rect">
            <a:avLst/>
          </a:prstGeom>
        </p:spPr>
      </p:pic>
      <p:sp>
        <p:nvSpPr>
          <p:cNvPr id="6" name="Slide Number Placeholder 5"/>
          <p:cNvSpPr>
            <a:spLocks noGrp="1"/>
          </p:cNvSpPr>
          <p:nvPr>
            <p:ph type="sldNum" sz="quarter" idx="12"/>
          </p:nvPr>
        </p:nvSpPr>
        <p:spPr>
          <a:xfrm>
            <a:off x="695360" y="6095427"/>
            <a:ext cx="2743200" cy="365125"/>
          </a:xfrm>
        </p:spPr>
        <p:txBody>
          <a:bodyPr/>
          <a:lstStyle/>
          <a:p>
            <a:fld id="{E340BA3A-5DDA-134E-9763-2B0E440B08E8}" type="slidenum">
              <a:rPr lang="es-ES_tradnl" smtClean="0"/>
              <a:t>‹Nº›</a:t>
            </a:fld>
            <a:endParaRPr lang="es-ES_tradnl"/>
          </a:p>
        </p:txBody>
      </p:sp>
      <p:cxnSp>
        <p:nvCxnSpPr>
          <p:cNvPr id="5" name="Conector recto 4"/>
          <p:cNvCxnSpPr/>
          <p:nvPr userDrawn="1"/>
        </p:nvCxnSpPr>
        <p:spPr>
          <a:xfrm flipV="1">
            <a:off x="378111" y="690528"/>
            <a:ext cx="11310428" cy="16443"/>
          </a:xfrm>
          <a:prstGeom prst="line">
            <a:avLst/>
          </a:prstGeom>
          <a:ln w="9525"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38200" y="817395"/>
            <a:ext cx="5688313" cy="1194031"/>
          </a:xfrm>
        </p:spPr>
        <p:txBody>
          <a:bodyPr anchor="t">
            <a:normAutofit/>
          </a:bodyPr>
          <a:lstStyle>
            <a:lvl1pPr>
              <a:defRPr sz="1867" b="0" i="0">
                <a:solidFill>
                  <a:srgbClr val="5D5D5D"/>
                </a:solidFill>
                <a:latin typeface="ApexNew-Light"/>
                <a:cs typeface="ApexNew-Light"/>
              </a:defRPr>
            </a:lvl1pPr>
          </a:lstStyle>
          <a:p>
            <a:r>
              <a:rPr lang="es-ES" dirty="0"/>
              <a:t>Clic para editar título</a:t>
            </a:r>
            <a:endParaRPr lang="en-US" dirty="0"/>
          </a:p>
        </p:txBody>
      </p:sp>
      <p:sp>
        <p:nvSpPr>
          <p:cNvPr id="12" name="Marcador de texto 11"/>
          <p:cNvSpPr>
            <a:spLocks noGrp="1"/>
          </p:cNvSpPr>
          <p:nvPr>
            <p:ph type="body" sz="quarter" idx="13" hasCustomPrompt="1"/>
          </p:nvPr>
        </p:nvSpPr>
        <p:spPr>
          <a:xfrm>
            <a:off x="6810401" y="272873"/>
            <a:ext cx="5108291" cy="362444"/>
          </a:xfrm>
        </p:spPr>
        <p:txBody>
          <a:bodyPr anchor="ctr">
            <a:noAutofit/>
          </a:bodyPr>
          <a:lstStyle>
            <a:lvl1pPr marL="0" indent="0">
              <a:buNone/>
              <a:defRPr sz="2400" b="1">
                <a:solidFill>
                  <a:srgbClr val="E05729"/>
                </a:solidFill>
              </a:defRPr>
            </a:lvl1pPr>
          </a:lstStyle>
          <a:p>
            <a:pPr lvl="0"/>
            <a:r>
              <a:rPr lang="es-ES_tradnl" dirty="0"/>
              <a:t>Haga clic para agregar titulo </a:t>
            </a:r>
            <a:endParaRPr lang="es-ES" dirty="0"/>
          </a:p>
        </p:txBody>
      </p:sp>
    </p:spTree>
    <p:extLst>
      <p:ext uri="{BB962C8B-B14F-4D97-AF65-F5344CB8AC3E}">
        <p14:creationId xmlns:p14="http://schemas.microsoft.com/office/powerpoint/2010/main" val="372371905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7FDEB1-C7E7-264E-BEF2-65660E1A7C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b="0" i="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CE1C3B5F-C576-0340-8C46-8F0394A7BBF3}"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C55EBDB8-65D6-0E4A-B030-1E865AEFC8E5}"/>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62193273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D36275F-3158-3E40-8E88-18EE0F31E9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CuadroTexto 12">
            <a:extLst>
              <a:ext uri="{FF2B5EF4-FFF2-40B4-BE49-F238E27FC236}">
                <a16:creationId xmlns:a16="http://schemas.microsoft.com/office/drawing/2014/main" id="{BB85E97A-5666-E74E-8C82-E93E0115A0AD}"/>
              </a:ext>
            </a:extLst>
          </p:cNvPr>
          <p:cNvSpPr txBox="1"/>
          <p:nvPr userDrawn="1"/>
        </p:nvSpPr>
        <p:spPr>
          <a:xfrm>
            <a:off x="10915587" y="6399354"/>
            <a:ext cx="1056278" cy="276999"/>
          </a:xfrm>
          <a:prstGeom prst="rect">
            <a:avLst/>
          </a:prstGeom>
          <a:noFill/>
        </p:spPr>
        <p:txBody>
          <a:bodyPr wrap="square" rtlCol="0">
            <a:spAutoFit/>
          </a:bodyPr>
          <a:lstStyle/>
          <a:p>
            <a:pPr algn="r"/>
            <a:fld id="{A9260B25-D7BA-5A4F-A01B-7563FAF0061D}" type="datetime1">
              <a:rPr lang="es-ES" sz="1200" b="0" i="0" smtClean="0">
                <a:solidFill>
                  <a:schemeClr val="bg1"/>
                </a:solidFill>
                <a:latin typeface="Visuelt Pro" panose="020B0503040202040104" pitchFamily="34" charset="0"/>
                <a:cs typeface="Arial" panose="020B0604020202020204" pitchFamily="34" charset="0"/>
              </a:rPr>
              <a:t>1/5/24</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5" name="Título 1">
            <a:extLst>
              <a:ext uri="{FF2B5EF4-FFF2-40B4-BE49-F238E27FC236}">
                <a16:creationId xmlns:a16="http://schemas.microsoft.com/office/drawing/2014/main" id="{ED958E88-22D3-0C44-BFB4-AEE9C2E9E44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6" name="Marcador de texto 25">
            <a:extLst>
              <a:ext uri="{FF2B5EF4-FFF2-40B4-BE49-F238E27FC236}">
                <a16:creationId xmlns:a16="http://schemas.microsoft.com/office/drawing/2014/main" id="{ABE3CAE6-A0C4-B541-8898-3F0AD2B6B997}"/>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tx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7" name="Marcador de texto 25">
            <a:extLst>
              <a:ext uri="{FF2B5EF4-FFF2-40B4-BE49-F238E27FC236}">
                <a16:creationId xmlns:a16="http://schemas.microsoft.com/office/drawing/2014/main" id="{0903A72B-184E-694C-8C61-13AE768339F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tx2"/>
                </a:solidFill>
                <a:latin typeface="Visuelt Pro" panose="020B0503040202040104" pitchFamily="34" charset="0"/>
              </a:defRPr>
            </a:lvl1pPr>
          </a:lstStyle>
          <a:p>
            <a:r>
              <a:rPr lang="es-ES" dirty="0"/>
              <a:t>00. Título capítulo</a:t>
            </a:r>
          </a:p>
        </p:txBody>
      </p:sp>
      <p:sp>
        <p:nvSpPr>
          <p:cNvPr id="28" name="Marcador de texto 25">
            <a:extLst>
              <a:ext uri="{FF2B5EF4-FFF2-40B4-BE49-F238E27FC236}">
                <a16:creationId xmlns:a16="http://schemas.microsoft.com/office/drawing/2014/main" id="{7D603DB6-623D-C140-BDFA-A8C98EA0438A}"/>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1" name="Imagen 10">
            <a:extLst>
              <a:ext uri="{FF2B5EF4-FFF2-40B4-BE49-F238E27FC236}">
                <a16:creationId xmlns:a16="http://schemas.microsoft.com/office/drawing/2014/main" id="{57ED909F-28E6-984F-856C-41D30A7FF574}"/>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65641664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C">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275D6B4F-3422-354D-92D6-68B215D03878}"/>
              </a:ext>
            </a:extLst>
          </p:cNvPr>
          <p:cNvSpPr txBox="1"/>
          <p:nvPr userDrawn="1"/>
        </p:nvSpPr>
        <p:spPr>
          <a:xfrm>
            <a:off x="10915587" y="6399354"/>
            <a:ext cx="1056278" cy="276999"/>
          </a:xfrm>
          <a:prstGeom prst="rect">
            <a:avLst/>
          </a:prstGeom>
          <a:noFill/>
        </p:spPr>
        <p:txBody>
          <a:bodyPr wrap="square" rtlCol="0">
            <a:spAutoFit/>
          </a:bodyPr>
          <a:lstStyle/>
          <a:p>
            <a:pPr algn="r"/>
            <a:fld id="{AB98A526-CE28-4F45-95D2-5AA607C91AEB}" type="datetime1">
              <a:rPr lang="es-ES" sz="1200" b="0" i="0" smtClean="0">
                <a:solidFill>
                  <a:schemeClr val="bg1"/>
                </a:solidFill>
                <a:latin typeface="Visuelt Pro" panose="020B0503040202040104" pitchFamily="34" charset="0"/>
                <a:cs typeface="Arial" panose="020B0604020202020204" pitchFamily="34" charset="0"/>
              </a:rPr>
              <a:t>1/5/24</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6" name="Título 1">
            <a:extLst>
              <a:ext uri="{FF2B5EF4-FFF2-40B4-BE49-F238E27FC236}">
                <a16:creationId xmlns:a16="http://schemas.microsoft.com/office/drawing/2014/main" id="{B8AD0D27-82CE-3F4B-93C5-CC5AE2737805}"/>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7" name="Marcador de texto 25">
            <a:extLst>
              <a:ext uri="{FF2B5EF4-FFF2-40B4-BE49-F238E27FC236}">
                <a16:creationId xmlns:a16="http://schemas.microsoft.com/office/drawing/2014/main" id="{FA47B6BD-8F6C-234F-89B1-1F018BA062B2}"/>
              </a:ext>
            </a:extLst>
          </p:cNvPr>
          <p:cNvSpPr>
            <a:spLocks noGrp="1"/>
          </p:cNvSpPr>
          <p:nvPr>
            <p:ph type="body" sz="quarter" idx="10" hasCustomPrompt="1"/>
          </p:nvPr>
        </p:nvSpPr>
        <p:spPr>
          <a:xfrm>
            <a:off x="257464" y="895337"/>
            <a:ext cx="4114249" cy="523642"/>
          </a:xfrm>
          <a:prstGeom prst="rect">
            <a:avLst/>
          </a:prstGeom>
        </p:spPr>
        <p:txBody>
          <a:bodyPr/>
          <a:lstStyle>
            <a:lvl1pPr marL="0" indent="0">
              <a:buNone/>
              <a:defRPr sz="3100" b="0" i="0">
                <a:solidFill>
                  <a:schemeClr val="bg1"/>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8" name="Marcador de texto 25">
            <a:extLst>
              <a:ext uri="{FF2B5EF4-FFF2-40B4-BE49-F238E27FC236}">
                <a16:creationId xmlns:a16="http://schemas.microsoft.com/office/drawing/2014/main" id="{2CBF1D92-964D-4347-A9A3-234AF31941E0}"/>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00. Título capítulo</a:t>
            </a:r>
          </a:p>
        </p:txBody>
      </p:sp>
      <p:sp>
        <p:nvSpPr>
          <p:cNvPr id="29" name="Marcador de texto 25">
            <a:extLst>
              <a:ext uri="{FF2B5EF4-FFF2-40B4-BE49-F238E27FC236}">
                <a16:creationId xmlns:a16="http://schemas.microsoft.com/office/drawing/2014/main" id="{7C0E5D8D-2821-A24F-AEB3-EE095E1CE99A}"/>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8" name="Imagen 7">
            <a:extLst>
              <a:ext uri="{FF2B5EF4-FFF2-40B4-BE49-F238E27FC236}">
                <a16:creationId xmlns:a16="http://schemas.microsoft.com/office/drawing/2014/main" id="{11B9C683-3668-2A4A-BFC7-40FEF8C838B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12222304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46EBC75A-9B7A-B54E-85DF-B79AF25D847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6" name="CuadroTexto 15">
            <a:extLst>
              <a:ext uri="{FF2B5EF4-FFF2-40B4-BE49-F238E27FC236}">
                <a16:creationId xmlns:a16="http://schemas.microsoft.com/office/drawing/2014/main" id="{87EDF925-D83E-B04E-B5F9-5E5F42ED1EF9}"/>
              </a:ext>
            </a:extLst>
          </p:cNvPr>
          <p:cNvSpPr txBox="1"/>
          <p:nvPr userDrawn="1"/>
        </p:nvSpPr>
        <p:spPr>
          <a:xfrm>
            <a:off x="10915587" y="6399354"/>
            <a:ext cx="1056278" cy="276999"/>
          </a:xfrm>
          <a:prstGeom prst="rect">
            <a:avLst/>
          </a:prstGeom>
          <a:noFill/>
        </p:spPr>
        <p:txBody>
          <a:bodyPr wrap="square" rtlCol="0">
            <a:spAutoFit/>
          </a:bodyPr>
          <a:lstStyle/>
          <a:p>
            <a:pPr algn="r"/>
            <a:fld id="{8778311B-4D4E-1F47-916B-BE429DFEDB89}" type="datetime1">
              <a:rPr lang="es-ES" sz="1200" b="0" i="0" smtClean="0">
                <a:solidFill>
                  <a:schemeClr val="bg1"/>
                </a:solidFill>
                <a:latin typeface="Visuelt Pro" panose="020B0503040202040104" pitchFamily="34" charset="0"/>
                <a:cs typeface="Arial" panose="020B0604020202020204" pitchFamily="34" charset="0"/>
              </a:rPr>
              <a:t>1/5/24</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0" name="Título 1">
            <a:extLst>
              <a:ext uri="{FF2B5EF4-FFF2-40B4-BE49-F238E27FC236}">
                <a16:creationId xmlns:a16="http://schemas.microsoft.com/office/drawing/2014/main" id="{0C7BAFB5-0C3A-1442-A5F8-7E6F75E3487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Arial" panose="020B0604020202020204" pitchFamily="34" charset="0"/>
                <a:cs typeface="Arial" panose="020B06040202020202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Marcador de texto 25">
            <a:extLst>
              <a:ext uri="{FF2B5EF4-FFF2-40B4-BE49-F238E27FC236}">
                <a16:creationId xmlns:a16="http://schemas.microsoft.com/office/drawing/2014/main" id="{4D65E536-901D-004C-A655-0B89E3C73F72}"/>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bg1"/>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2" name="Marcador de texto 25">
            <a:extLst>
              <a:ext uri="{FF2B5EF4-FFF2-40B4-BE49-F238E27FC236}">
                <a16:creationId xmlns:a16="http://schemas.microsoft.com/office/drawing/2014/main" id="{473DFD97-5404-A343-A081-6506159B58C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bg1"/>
                </a:solidFill>
              </a:defRPr>
            </a:lvl1pPr>
          </a:lstStyle>
          <a:p>
            <a:r>
              <a:rPr lang="es-ES" dirty="0"/>
              <a:t>00. Título capítulo</a:t>
            </a:r>
          </a:p>
        </p:txBody>
      </p:sp>
      <p:sp>
        <p:nvSpPr>
          <p:cNvPr id="23" name="Marcador de texto 25">
            <a:extLst>
              <a:ext uri="{FF2B5EF4-FFF2-40B4-BE49-F238E27FC236}">
                <a16:creationId xmlns:a16="http://schemas.microsoft.com/office/drawing/2014/main" id="{3D52AA22-C61D-7041-9072-B6901BA935F7}"/>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0E322B15-8164-CE48-95D2-5BCAC33B528C}"/>
              </a:ext>
            </a:extLst>
          </p:cNvPr>
          <p:cNvPicPr>
            <a:picLocks noChangeAspect="1"/>
          </p:cNvPicPr>
          <p:nvPr userDrawn="1"/>
        </p:nvPicPr>
        <p:blipFill>
          <a:blip r:embed="rId3"/>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44771102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4.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slideLayout" Target="../slideLayouts/slideLayout26.xml"/><Relationship Id="rId1" Type="http://schemas.openxmlformats.org/officeDocument/2006/relationships/slideLayout" Target="../slideLayouts/slideLayout25.xml"/><Relationship Id="rId5" Type="http://schemas.openxmlformats.org/officeDocument/2006/relationships/image" Target="../media/image3.png"/><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152385"/>
      </p:ext>
    </p:extLst>
  </p:cSld>
  <p:clrMap bg1="lt1" tx1="dk1" bg2="lt2" tx2="dk2" accent1="accent1" accent2="accent2" accent3="accent3" accent4="accent4" accent5="accent5" accent6="accent6" hlink="hlink" folHlink="folHlink"/>
  <p:sldLayoutIdLst>
    <p:sldLayoutId id="2147483654" r:id="rId1"/>
    <p:sldLayoutId id="2147483694" r:id="rId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Marcador de texto 13">
            <a:extLst>
              <a:ext uri="{FF2B5EF4-FFF2-40B4-BE49-F238E27FC236}">
                <a16:creationId xmlns:a16="http://schemas.microsoft.com/office/drawing/2014/main" id="{0747F716-090E-B946-B4CB-5827382B29E0}"/>
              </a:ext>
            </a:extLst>
          </p:cNvPr>
          <p:cNvSpPr txBox="1">
            <a:spLocks/>
          </p:cNvSpPr>
          <p:nvPr userDrawn="1"/>
        </p:nvSpPr>
        <p:spPr>
          <a:xfrm>
            <a:off x="8752475" y="6476458"/>
            <a:ext cx="3139920" cy="151732"/>
          </a:xfrm>
          <a:prstGeom prst="rect">
            <a:avLst/>
          </a:prstGeom>
        </p:spPr>
        <p:txBody>
          <a:bodyPr wrap="square" lIns="0" tIns="0" rIns="0" bIns="0"/>
          <a:lstStyle>
            <a:lvl1pPr marL="0" indent="0" algn="r" defTabSz="914400" rtl="0" eaLnBrk="1" latinLnBrk="0" hangingPunct="1">
              <a:lnSpc>
                <a:spcPct val="100000"/>
              </a:lnSpc>
              <a:spcBef>
                <a:spcPts val="0"/>
              </a:spcBef>
              <a:buFontTx/>
              <a:buNone/>
              <a:defRPr sz="1200" b="1" i="0" kern="1200" spc="0" baseline="0">
                <a:solidFill>
                  <a:schemeClr val="accent4"/>
                </a:solidFill>
                <a:latin typeface="FS Pimlico" panose="02000506060000020004"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
        <p:nvSpPr>
          <p:cNvPr id="14" name="CuadroTexto 13">
            <a:extLst>
              <a:ext uri="{FF2B5EF4-FFF2-40B4-BE49-F238E27FC236}">
                <a16:creationId xmlns:a16="http://schemas.microsoft.com/office/drawing/2014/main" id="{30ECEC12-63F7-EE49-8F2F-F20D400E7432}"/>
              </a:ext>
            </a:extLst>
          </p:cNvPr>
          <p:cNvSpPr txBox="1"/>
          <p:nvPr userDrawn="1"/>
        </p:nvSpPr>
        <p:spPr>
          <a:xfrm>
            <a:off x="10915587" y="6399354"/>
            <a:ext cx="1056278" cy="276999"/>
          </a:xfrm>
          <a:prstGeom prst="rect">
            <a:avLst/>
          </a:prstGeom>
          <a:noFill/>
        </p:spPr>
        <p:txBody>
          <a:bodyPr wrap="square" rtlCol="0">
            <a:spAutoFit/>
          </a:bodyPr>
          <a:lstStyle/>
          <a:p>
            <a:pPr algn="r"/>
            <a:fld id="{536E1CEB-2839-3B40-8977-39DC6F2447A7}" type="datetime1">
              <a:rPr lang="es-ES" sz="1200" b="0" i="0" smtClean="0">
                <a:solidFill>
                  <a:schemeClr val="tx1"/>
                </a:solidFill>
                <a:latin typeface="Visuelt Pro" panose="020B0503040202040104" pitchFamily="34" charset="0"/>
                <a:cs typeface="Arial" panose="020B0604020202020204" pitchFamily="34" charset="0"/>
              </a:rPr>
              <a:t>1/5/24</a:t>
            </a:fld>
            <a:endParaRPr lang="es-ES" sz="1200" b="0" i="0" dirty="0">
              <a:solidFill>
                <a:schemeClr val="tx1"/>
              </a:solidFill>
              <a:latin typeface="Visuelt Pro" panose="020B0503040202040104" pitchFamily="34" charset="0"/>
              <a:cs typeface="Arial" panose="020B0604020202020204" pitchFamily="34" charset="0"/>
            </a:endParaRPr>
          </a:p>
        </p:txBody>
      </p:sp>
      <p:pic>
        <p:nvPicPr>
          <p:cNvPr id="5" name="Imagen 4">
            <a:extLst>
              <a:ext uri="{FF2B5EF4-FFF2-40B4-BE49-F238E27FC236}">
                <a16:creationId xmlns:a16="http://schemas.microsoft.com/office/drawing/2014/main" id="{054D6626-89B3-4C4C-8784-DAC496715A14}"/>
              </a:ext>
            </a:extLst>
          </p:cNvPr>
          <p:cNvPicPr>
            <a:picLocks noChangeAspect="1"/>
          </p:cNvPicPr>
          <p:nvPr userDrawn="1"/>
        </p:nvPicPr>
        <p:blipFill>
          <a:blip r:embed="rId5"/>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661965241"/>
      </p:ext>
    </p:extLst>
  </p:cSld>
  <p:clrMap bg1="lt1" tx1="dk1" bg2="lt2" tx2="dk2" accent1="accent1" accent2="accent2" accent3="accent3" accent4="accent4" accent5="accent5" accent6="accent6" hlink="hlink" folHlink="folHlink"/>
  <p:sldLayoutIdLst>
    <p:sldLayoutId id="2147483679" r:id="rId1"/>
    <p:sldLayoutId id="2147483658" r:id="rId2"/>
    <p:sldLayoutId id="2147483723"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750681"/>
      </p:ext>
    </p:extLst>
  </p:cSld>
  <p:clrMap bg1="lt1" tx1="dk1" bg2="lt2" tx2="dk2" accent1="accent1" accent2="accent2" accent3="accent3" accent4="accent4" accent5="accent5" accent6="accent6" hlink="hlink" folHlink="folHlink"/>
  <p:sldLayoutIdLst>
    <p:sldLayoutId id="2147483660" r:id="rId1"/>
    <p:sldLayoutId id="2147483681" r:id="rId2"/>
    <p:sldLayoutId id="2147483686" r:id="rId3"/>
    <p:sldLayoutId id="2147483687" r:id="rId4"/>
    <p:sldLayoutId id="2147483714" r:id="rId5"/>
    <p:sldLayoutId id="2147483682" r:id="rId6"/>
    <p:sldLayoutId id="2147483693" r:id="rId7"/>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56684"/>
      </p:ext>
    </p:extLst>
  </p:cSld>
  <p:clrMap bg1="lt1" tx1="dk1" bg2="lt2" tx2="dk2" accent1="accent1" accent2="accent2" accent3="accent3" accent4="accent4" accent5="accent5" accent6="accent6" hlink="hlink" folHlink="folHlink"/>
  <p:sldLayoutIdLst>
    <p:sldLayoutId id="2147483688" r:id="rId1"/>
    <p:sldLayoutId id="2147483702" r:id="rId2"/>
    <p:sldLayoutId id="2147483703" r:id="rId3"/>
    <p:sldLayoutId id="2147483704" r:id="rId4"/>
    <p:sldLayoutId id="2147483705" r:id="rId5"/>
    <p:sldLayoutId id="2147483715" r:id="rId6"/>
    <p:sldLayoutId id="2147483716" r:id="rId7"/>
    <p:sldLayoutId id="2147483718" r:id="rId8"/>
    <p:sldLayoutId id="2147483719" r:id="rId9"/>
    <p:sldLayoutId id="2147483720" r:id="rId10"/>
    <p:sldLayoutId id="2147483721" r:id="rId11"/>
    <p:sldLayoutId id="2147483722"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BBFDA9-87ED-7D4D-9C52-65C40195819F}"/>
              </a:ext>
            </a:extLst>
          </p:cNvPr>
          <p:cNvPicPr>
            <a:picLocks noChangeAspect="1"/>
          </p:cNvPicPr>
          <p:nvPr userDrawn="1"/>
        </p:nvPicPr>
        <p:blipFill>
          <a:blip r:embed="rId5"/>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93254197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hyperlink" Target="https://rdrr.io/r/utils/install.packages.html"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5911E35-1556-9C46-AA83-C01215B09DED}"/>
              </a:ext>
            </a:extLst>
          </p:cNvPr>
          <p:cNvSpPr txBox="1"/>
          <p:nvPr/>
        </p:nvSpPr>
        <p:spPr>
          <a:xfrm>
            <a:off x="5950478" y="4774872"/>
            <a:ext cx="4269117" cy="646331"/>
          </a:xfrm>
          <a:prstGeom prst="rect">
            <a:avLst/>
          </a:prstGeom>
          <a:noFill/>
        </p:spPr>
        <p:txBody>
          <a:bodyPr wrap="none" rtlCol="0">
            <a:spAutoFit/>
          </a:bodyPr>
          <a:lstStyle/>
          <a:p>
            <a:r>
              <a:rPr lang="es-ES" dirty="0">
                <a:latin typeface="Apex New"/>
                <a:ea typeface="+mj-ea"/>
                <a:cs typeface="+mj-cs"/>
              </a:rPr>
              <a:t>Dra. María </a:t>
            </a:r>
            <a:r>
              <a:rPr lang="es-ES" dirty="0" err="1">
                <a:latin typeface="Apex New"/>
                <a:ea typeface="+mj-ea"/>
                <a:cs typeface="+mj-cs"/>
              </a:rPr>
              <a:t>Lairón</a:t>
            </a:r>
            <a:r>
              <a:rPr lang="es-ES" dirty="0">
                <a:latin typeface="Apex New"/>
                <a:ea typeface="+mj-ea"/>
                <a:cs typeface="+mj-cs"/>
              </a:rPr>
              <a:t> Peris</a:t>
            </a:r>
          </a:p>
          <a:p>
            <a:r>
              <a:rPr lang="es-ES" dirty="0" err="1">
                <a:latin typeface="Apex New"/>
                <a:ea typeface="+mj-ea"/>
                <a:cs typeface="+mj-cs"/>
              </a:rPr>
              <a:t>maria.lairon@professor.universidadviu.com</a:t>
            </a:r>
            <a:endParaRPr lang="es-ES" dirty="0">
              <a:latin typeface="Apex New"/>
              <a:ea typeface="+mj-ea"/>
              <a:cs typeface="+mj-cs"/>
            </a:endParaRPr>
          </a:p>
        </p:txBody>
      </p:sp>
      <p:sp>
        <p:nvSpPr>
          <p:cNvPr id="8" name="Marcador de texto 1">
            <a:extLst>
              <a:ext uri="{FF2B5EF4-FFF2-40B4-BE49-F238E27FC236}">
                <a16:creationId xmlns:a16="http://schemas.microsoft.com/office/drawing/2014/main" id="{F5F6069F-BB47-E34D-A889-C63883D402D3}"/>
              </a:ext>
            </a:extLst>
          </p:cNvPr>
          <p:cNvSpPr>
            <a:spLocks noGrp="1"/>
          </p:cNvSpPr>
          <p:nvPr>
            <p:ph type="body" sz="quarter" idx="10"/>
          </p:nvPr>
        </p:nvSpPr>
        <p:spPr>
          <a:xfrm>
            <a:off x="446893" y="325097"/>
            <a:ext cx="11007170" cy="902393"/>
          </a:xfrm>
        </p:spPr>
        <p:txBody>
          <a:bodyPr/>
          <a:lstStyle/>
          <a:p>
            <a:r>
              <a:rPr lang="es-ES" sz="4800" dirty="0"/>
              <a:t>Máster en Bioinformática</a:t>
            </a:r>
          </a:p>
        </p:txBody>
      </p:sp>
      <p:sp>
        <p:nvSpPr>
          <p:cNvPr id="11" name="Marcador de texto 2">
            <a:extLst>
              <a:ext uri="{FF2B5EF4-FFF2-40B4-BE49-F238E27FC236}">
                <a16:creationId xmlns:a16="http://schemas.microsoft.com/office/drawing/2014/main" id="{1A0F4B86-AE2F-3948-8993-7AFE7A762CE5}"/>
              </a:ext>
            </a:extLst>
          </p:cNvPr>
          <p:cNvSpPr>
            <a:spLocks noGrp="1"/>
          </p:cNvSpPr>
          <p:nvPr>
            <p:ph type="body" sz="quarter" idx="11"/>
          </p:nvPr>
        </p:nvSpPr>
        <p:spPr>
          <a:xfrm>
            <a:off x="350794" y="1306974"/>
            <a:ext cx="11490411" cy="563602"/>
          </a:xfrm>
        </p:spPr>
        <p:txBody>
          <a:bodyPr/>
          <a:lstStyle/>
          <a:p>
            <a:r>
              <a:rPr lang="es-ES_tradnl" b="1" dirty="0"/>
              <a:t> </a:t>
            </a:r>
            <a:endParaRPr lang="es-ES" dirty="0"/>
          </a:p>
          <a:p>
            <a:r>
              <a:rPr lang="es-ES" b="1" dirty="0"/>
              <a:t> Análisis de datos </a:t>
            </a:r>
            <a:r>
              <a:rPr lang="es-ES" b="1" dirty="0" err="1"/>
              <a:t>ómicos</a:t>
            </a:r>
            <a:r>
              <a:rPr lang="es-ES" b="1" dirty="0"/>
              <a:t> para poblaciones</a:t>
            </a:r>
            <a:endParaRPr lang="es-ES" dirty="0"/>
          </a:p>
        </p:txBody>
      </p:sp>
      <p:sp>
        <p:nvSpPr>
          <p:cNvPr id="12" name="Marcador de texto 2">
            <a:extLst>
              <a:ext uri="{FF2B5EF4-FFF2-40B4-BE49-F238E27FC236}">
                <a16:creationId xmlns:a16="http://schemas.microsoft.com/office/drawing/2014/main" id="{C6CD89A9-538F-A841-AA70-63BC030F6B98}"/>
              </a:ext>
            </a:extLst>
          </p:cNvPr>
          <p:cNvSpPr txBox="1">
            <a:spLocks/>
          </p:cNvSpPr>
          <p:nvPr/>
        </p:nvSpPr>
        <p:spPr>
          <a:xfrm>
            <a:off x="446893" y="2415023"/>
            <a:ext cx="3256828" cy="563602"/>
          </a:xfrm>
          <a:prstGeom prst="rect">
            <a:avLst/>
          </a:prstGeom>
        </p:spPr>
        <p:txBody>
          <a:bodyPr wrap="square" lIns="0" tIns="0" rIns="0" bIns="0"/>
          <a:lstStyle>
            <a:lvl1pPr marL="0" indent="0" algn="l" defTabSz="914400" rtl="0" eaLnBrk="1" latinLnBrk="0" hangingPunct="1">
              <a:lnSpc>
                <a:spcPct val="100000"/>
              </a:lnSpc>
              <a:spcBef>
                <a:spcPts val="0"/>
              </a:spcBef>
              <a:buFontTx/>
              <a:buNone/>
              <a:defRPr sz="3300" b="0" i="0" kern="1200" spc="0" baseline="0">
                <a:solidFill>
                  <a:schemeClr val="tx1"/>
                </a:solidFill>
                <a:latin typeface="Visuelt Pro" panose="020B05030402020401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dirty="0"/>
              <a:t>Curso académico 2024-25</a:t>
            </a:r>
          </a:p>
        </p:txBody>
      </p:sp>
    </p:spTree>
    <p:extLst>
      <p:ext uri="{BB962C8B-B14F-4D97-AF65-F5344CB8AC3E}">
        <p14:creationId xmlns:p14="http://schemas.microsoft.com/office/powerpoint/2010/main" val="493598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microbiome</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781720" y="1055210"/>
            <a:ext cx="9456245" cy="1754326"/>
          </a:xfrm>
          <a:prstGeom prst="rect">
            <a:avLst/>
          </a:prstGeom>
          <a:noFill/>
        </p:spPr>
        <p:txBody>
          <a:bodyPr wrap="square" rtlCol="0">
            <a:spAutoFit/>
          </a:bodyPr>
          <a:lstStyle/>
          <a:p>
            <a:r>
              <a:rPr lang="es-ES" b="1" dirty="0" err="1">
                <a:solidFill>
                  <a:srgbClr val="E64F13"/>
                </a:solidFill>
              </a:rPr>
              <a:t>Microbiome</a:t>
            </a:r>
            <a:endParaRPr lang="es-ES" b="1" dirty="0">
              <a:solidFill>
                <a:srgbClr val="E64F13"/>
              </a:solidFill>
            </a:endParaRPr>
          </a:p>
          <a:p>
            <a:endParaRPr lang="es-ES" b="1" dirty="0">
              <a:solidFill>
                <a:srgbClr val="E64F13"/>
              </a:solidFill>
            </a:endParaRPr>
          </a:p>
          <a:p>
            <a:r>
              <a:rPr lang="es-ES" b="1" dirty="0"/>
              <a:t>FUNCIONES IMPLEMENTADAS</a:t>
            </a:r>
          </a:p>
          <a:p>
            <a:endParaRPr lang="es-ES" b="1" dirty="0"/>
          </a:p>
          <a:p>
            <a:pPr lvl="1"/>
            <a:r>
              <a:rPr lang="es-ES" b="1" dirty="0" err="1"/>
              <a:t>read_phyloseq</a:t>
            </a:r>
            <a:endParaRPr lang="es-ES" dirty="0"/>
          </a:p>
          <a:p>
            <a:pPr lvl="1"/>
            <a:endParaRPr lang="es-ES" dirty="0"/>
          </a:p>
        </p:txBody>
      </p:sp>
      <p:pic>
        <p:nvPicPr>
          <p:cNvPr id="7" name="Imagen 6" descr="Interfaz de usuario gráfica, Texto, Aplicación, Correo electrónico&#10;&#10;Descripción generada automáticamente">
            <a:extLst>
              <a:ext uri="{FF2B5EF4-FFF2-40B4-BE49-F238E27FC236}">
                <a16:creationId xmlns:a16="http://schemas.microsoft.com/office/drawing/2014/main" id="{798778F4-768B-9142-93F0-17CAB76EF562}"/>
              </a:ext>
            </a:extLst>
          </p:cNvPr>
          <p:cNvPicPr>
            <a:picLocks noChangeAspect="1"/>
          </p:cNvPicPr>
          <p:nvPr/>
        </p:nvPicPr>
        <p:blipFill>
          <a:blip r:embed="rId2"/>
          <a:stretch>
            <a:fillRect/>
          </a:stretch>
        </p:blipFill>
        <p:spPr>
          <a:xfrm>
            <a:off x="2970081" y="2099963"/>
            <a:ext cx="8290560" cy="4576389"/>
          </a:xfrm>
          <a:prstGeom prst="rect">
            <a:avLst/>
          </a:prstGeom>
        </p:spPr>
      </p:pic>
      <p:sp>
        <p:nvSpPr>
          <p:cNvPr id="8" name="Rectángulo 7">
            <a:extLst>
              <a:ext uri="{FF2B5EF4-FFF2-40B4-BE49-F238E27FC236}">
                <a16:creationId xmlns:a16="http://schemas.microsoft.com/office/drawing/2014/main" id="{335243D3-5C2B-B344-A6E6-78A614EBA20A}"/>
              </a:ext>
            </a:extLst>
          </p:cNvPr>
          <p:cNvSpPr/>
          <p:nvPr/>
        </p:nvSpPr>
        <p:spPr>
          <a:xfrm>
            <a:off x="3631222" y="6399353"/>
            <a:ext cx="4929555" cy="369332"/>
          </a:xfrm>
          <a:prstGeom prst="rect">
            <a:avLst/>
          </a:prstGeom>
        </p:spPr>
        <p:txBody>
          <a:bodyPr wrap="none">
            <a:spAutoFit/>
          </a:bodyPr>
          <a:lstStyle/>
          <a:p>
            <a:r>
              <a:rPr lang="es-ES" dirty="0"/>
              <a:t>https://</a:t>
            </a:r>
            <a:r>
              <a:rPr lang="es-ES" dirty="0" err="1"/>
              <a:t>microbiome.github.io</a:t>
            </a:r>
            <a:r>
              <a:rPr lang="es-ES" dirty="0"/>
              <a:t>/</a:t>
            </a:r>
            <a:r>
              <a:rPr lang="es-ES" dirty="0" err="1"/>
              <a:t>tutorials</a:t>
            </a:r>
            <a:r>
              <a:rPr lang="es-ES" dirty="0"/>
              <a:t>/</a:t>
            </a:r>
            <a:r>
              <a:rPr lang="es-ES" dirty="0" err="1"/>
              <a:t>Data.html</a:t>
            </a:r>
            <a:endParaRPr lang="es-ES" dirty="0"/>
          </a:p>
        </p:txBody>
      </p:sp>
      <p:sp>
        <p:nvSpPr>
          <p:cNvPr id="10" name="Marcador de texto 9">
            <a:extLst>
              <a:ext uri="{FF2B5EF4-FFF2-40B4-BE49-F238E27FC236}">
                <a16:creationId xmlns:a16="http://schemas.microsoft.com/office/drawing/2014/main" id="{8B4E64A2-C8EF-044A-9A46-BC16715AA7E1}"/>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511689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microbiome</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257463" y="1201409"/>
            <a:ext cx="9456245" cy="4247317"/>
          </a:xfrm>
          <a:prstGeom prst="rect">
            <a:avLst/>
          </a:prstGeom>
          <a:noFill/>
        </p:spPr>
        <p:txBody>
          <a:bodyPr wrap="square" rtlCol="0">
            <a:spAutoFit/>
          </a:bodyPr>
          <a:lstStyle/>
          <a:p>
            <a:pPr lvl="1"/>
            <a:r>
              <a:rPr lang="es-ES" b="1" dirty="0" err="1">
                <a:solidFill>
                  <a:srgbClr val="E64F13"/>
                </a:solidFill>
              </a:rPr>
              <a:t>microbiome</a:t>
            </a:r>
            <a:endParaRPr lang="es-ES" b="1" dirty="0">
              <a:solidFill>
                <a:srgbClr val="E64F13"/>
              </a:solidFill>
            </a:endParaRPr>
          </a:p>
          <a:p>
            <a:pPr lvl="1"/>
            <a:endParaRPr lang="es-ES" dirty="0">
              <a:solidFill>
                <a:srgbClr val="E64F13"/>
              </a:solidFill>
            </a:endParaRPr>
          </a:p>
          <a:p>
            <a:pPr lvl="1"/>
            <a:r>
              <a:rPr lang="es-ES" b="1" dirty="0"/>
              <a:t>FUNCIONES </a:t>
            </a:r>
            <a:r>
              <a:rPr lang="es-ES" b="1" dirty="0" err="1"/>
              <a:t>IMPLEMENTADAS</a:t>
            </a:r>
            <a:r>
              <a:rPr lang="es-ES" dirty="0" err="1"/>
              <a:t>Funciones</a:t>
            </a:r>
            <a:r>
              <a:rPr lang="es-ES" dirty="0"/>
              <a:t> para calcular la diversidad:</a:t>
            </a:r>
          </a:p>
          <a:p>
            <a:pPr lvl="1"/>
            <a:r>
              <a:rPr lang="es-ES" b="1" dirty="0" err="1"/>
              <a:t>microbiome</a:t>
            </a:r>
            <a:r>
              <a:rPr lang="es-ES" b="1" dirty="0"/>
              <a:t>::</a:t>
            </a:r>
            <a:r>
              <a:rPr lang="es-ES" b="1" dirty="0" err="1"/>
              <a:t>abundances</a:t>
            </a:r>
            <a:r>
              <a:rPr lang="es-ES" b="1" dirty="0"/>
              <a:t>, </a:t>
            </a:r>
            <a:r>
              <a:rPr lang="es-ES" b="1" dirty="0" err="1"/>
              <a:t>microbiome</a:t>
            </a:r>
            <a:r>
              <a:rPr lang="es-ES" b="1" dirty="0"/>
              <a:t>::</a:t>
            </a:r>
            <a:r>
              <a:rPr lang="es-ES" b="1" dirty="0" err="1"/>
              <a:t>richness</a:t>
            </a:r>
            <a:r>
              <a:rPr lang="es-ES" b="1" dirty="0"/>
              <a:t>, </a:t>
            </a:r>
            <a:r>
              <a:rPr lang="es-ES" b="1" dirty="0" err="1"/>
              <a:t>microbiome</a:t>
            </a:r>
            <a:r>
              <a:rPr lang="es-ES" b="1" dirty="0"/>
              <a:t>::</a:t>
            </a:r>
            <a:r>
              <a:rPr lang="es-ES" b="1" dirty="0" err="1"/>
              <a:t>dominance</a:t>
            </a:r>
            <a:r>
              <a:rPr lang="es-ES" b="1" dirty="0"/>
              <a:t>, </a:t>
            </a:r>
            <a:r>
              <a:rPr lang="es-ES" b="1" dirty="0" err="1"/>
              <a:t>microbiome</a:t>
            </a:r>
            <a:r>
              <a:rPr lang="es-ES" b="1" dirty="0"/>
              <a:t>::</a:t>
            </a:r>
            <a:r>
              <a:rPr lang="es-ES" b="1" dirty="0" err="1"/>
              <a:t>rarity</a:t>
            </a:r>
            <a:r>
              <a:rPr lang="es-ES" b="1" dirty="0"/>
              <a:t>, </a:t>
            </a:r>
            <a:r>
              <a:rPr lang="es-ES" b="1" dirty="0" err="1"/>
              <a:t>microbiome</a:t>
            </a:r>
            <a:r>
              <a:rPr lang="es-ES" b="1" dirty="0"/>
              <a:t>::</a:t>
            </a:r>
            <a:r>
              <a:rPr lang="es-ES" b="1" dirty="0" err="1"/>
              <a:t>coverage</a:t>
            </a:r>
            <a:r>
              <a:rPr lang="es-ES" b="1" dirty="0"/>
              <a:t>, </a:t>
            </a:r>
            <a:r>
              <a:rPr lang="es-ES" b="1" dirty="0" err="1"/>
              <a:t>microbiome</a:t>
            </a:r>
            <a:r>
              <a:rPr lang="es-ES" b="1" dirty="0"/>
              <a:t>::</a:t>
            </a:r>
            <a:r>
              <a:rPr lang="es-ES" b="1" dirty="0" err="1"/>
              <a:t>inequality</a:t>
            </a:r>
            <a:r>
              <a:rPr lang="es-ES" b="1" dirty="0"/>
              <a:t> y </a:t>
            </a:r>
            <a:r>
              <a:rPr lang="es-ES" b="1" dirty="0" err="1"/>
              <a:t>microbiome</a:t>
            </a:r>
            <a:r>
              <a:rPr lang="es-ES" b="1" dirty="0"/>
              <a:t>::</a:t>
            </a:r>
            <a:r>
              <a:rPr lang="es-ES" b="1" dirty="0" err="1"/>
              <a:t>eveness</a:t>
            </a:r>
            <a:r>
              <a:rPr lang="es-ES" b="1" dirty="0"/>
              <a:t>: </a:t>
            </a:r>
            <a:r>
              <a:rPr lang="es-ES" dirty="0"/>
              <a:t>Directamente calculan algún índice o aspecto de la diversidad.</a:t>
            </a:r>
          </a:p>
          <a:p>
            <a:pPr lvl="1"/>
            <a:endParaRPr lang="es-ES" b="1" dirty="0"/>
          </a:p>
          <a:p>
            <a:pPr lvl="1"/>
            <a:r>
              <a:rPr lang="es-ES" b="1" dirty="0" err="1"/>
              <a:t>microbiome</a:t>
            </a:r>
            <a:r>
              <a:rPr lang="es-ES" b="1" dirty="0"/>
              <a:t>::</a:t>
            </a:r>
            <a:r>
              <a:rPr lang="es-ES" b="1" dirty="0" err="1"/>
              <a:t>diversity</a:t>
            </a:r>
            <a:r>
              <a:rPr lang="es-ES" b="1" dirty="0"/>
              <a:t>.</a:t>
            </a:r>
            <a:r>
              <a:rPr lang="es-ES" dirty="0"/>
              <a:t> </a:t>
            </a:r>
          </a:p>
          <a:p>
            <a:pPr lvl="1"/>
            <a:r>
              <a:rPr lang="es-ES" dirty="0"/>
              <a:t>Permiten seleccionar el índice con el que queremos calcular la diversidad. Para ello especificaremos el mismo, por ejemplo “</a:t>
            </a:r>
            <a:r>
              <a:rPr lang="es-ES" dirty="0" err="1"/>
              <a:t>shannon</a:t>
            </a:r>
            <a:r>
              <a:rPr lang="es-ES" dirty="0"/>
              <a:t>”, dentro de esta función.</a:t>
            </a:r>
          </a:p>
          <a:p>
            <a:pPr lvl="1"/>
            <a:endParaRPr lang="es-ES" dirty="0"/>
          </a:p>
          <a:p>
            <a:pPr lvl="1"/>
            <a:r>
              <a:rPr lang="es-ES" b="1" dirty="0" err="1"/>
              <a:t>microbiome</a:t>
            </a:r>
            <a:r>
              <a:rPr lang="es-ES" b="1" dirty="0"/>
              <a:t>::</a:t>
            </a:r>
            <a:r>
              <a:rPr lang="es-ES" b="1" dirty="0" err="1"/>
              <a:t>transform</a:t>
            </a:r>
            <a:r>
              <a:rPr lang="es-ES" b="1" dirty="0"/>
              <a:t> y </a:t>
            </a:r>
            <a:r>
              <a:rPr lang="es-ES" b="1" dirty="0" err="1"/>
              <a:t>microbiome</a:t>
            </a:r>
            <a:r>
              <a:rPr lang="es-ES" b="1" dirty="0"/>
              <a:t>::</a:t>
            </a:r>
            <a:r>
              <a:rPr lang="es-ES" b="1" dirty="0" err="1"/>
              <a:t>subset</a:t>
            </a:r>
            <a:r>
              <a:rPr lang="es-ES" b="1" dirty="0"/>
              <a:t>.</a:t>
            </a:r>
          </a:p>
          <a:p>
            <a:pPr lvl="1"/>
            <a:r>
              <a:rPr lang="es-ES" dirty="0"/>
              <a:t>Funciones para seleccionar y transformar los datos de interés. Esto nos permite manejar mejor los datos. Por ejemplo, podemos calcular las abundancias relativas.</a:t>
            </a:r>
          </a:p>
        </p:txBody>
      </p:sp>
      <p:sp>
        <p:nvSpPr>
          <p:cNvPr id="7" name="Marcador de texto 6">
            <a:extLst>
              <a:ext uri="{FF2B5EF4-FFF2-40B4-BE49-F238E27FC236}">
                <a16:creationId xmlns:a16="http://schemas.microsoft.com/office/drawing/2014/main" id="{C1780405-F33D-8D4D-B96A-D6CBBCE2BAA2}"/>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1224454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microbiome</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257463" y="1201409"/>
            <a:ext cx="3171537" cy="1200329"/>
          </a:xfrm>
          <a:prstGeom prst="rect">
            <a:avLst/>
          </a:prstGeom>
          <a:noFill/>
        </p:spPr>
        <p:txBody>
          <a:bodyPr wrap="square" rtlCol="0">
            <a:spAutoFit/>
          </a:bodyPr>
          <a:lstStyle/>
          <a:p>
            <a:pPr lvl="1"/>
            <a:r>
              <a:rPr lang="es-ES" b="1" dirty="0" err="1">
                <a:solidFill>
                  <a:srgbClr val="E64F13"/>
                </a:solidFill>
              </a:rPr>
              <a:t>microbiome</a:t>
            </a:r>
            <a:endParaRPr lang="es-ES" b="1" dirty="0">
              <a:solidFill>
                <a:srgbClr val="E64F13"/>
              </a:solidFill>
            </a:endParaRPr>
          </a:p>
          <a:p>
            <a:pPr lvl="1"/>
            <a:endParaRPr lang="es-ES" dirty="0"/>
          </a:p>
          <a:p>
            <a:pPr lvl="1"/>
            <a:r>
              <a:rPr lang="es-ES" b="1" dirty="0" err="1"/>
              <a:t>microbiome</a:t>
            </a:r>
            <a:r>
              <a:rPr lang="es-ES" b="1" dirty="0"/>
              <a:t>::</a:t>
            </a:r>
            <a:r>
              <a:rPr lang="es-ES" b="1" dirty="0" err="1"/>
              <a:t>transform</a:t>
            </a:r>
            <a:r>
              <a:rPr lang="es-ES" b="1" dirty="0"/>
              <a:t> y </a:t>
            </a:r>
            <a:r>
              <a:rPr lang="es-ES" b="1" dirty="0" err="1"/>
              <a:t>microbiome</a:t>
            </a:r>
            <a:r>
              <a:rPr lang="es-ES" b="1" dirty="0"/>
              <a:t>::</a:t>
            </a:r>
            <a:r>
              <a:rPr lang="es-ES" b="1" dirty="0" err="1"/>
              <a:t>subset</a:t>
            </a:r>
            <a:r>
              <a:rPr lang="es-ES" b="1" dirty="0"/>
              <a:t>.</a:t>
            </a:r>
            <a:endParaRPr lang="es-ES" dirty="0"/>
          </a:p>
        </p:txBody>
      </p:sp>
      <p:sp>
        <p:nvSpPr>
          <p:cNvPr id="4" name="Rectángulo 3">
            <a:extLst>
              <a:ext uri="{FF2B5EF4-FFF2-40B4-BE49-F238E27FC236}">
                <a16:creationId xmlns:a16="http://schemas.microsoft.com/office/drawing/2014/main" id="{636AB088-AB17-8747-9CC5-C9CFD413D52E}"/>
              </a:ext>
            </a:extLst>
          </p:cNvPr>
          <p:cNvSpPr/>
          <p:nvPr/>
        </p:nvSpPr>
        <p:spPr>
          <a:xfrm>
            <a:off x="4157806" y="5852637"/>
            <a:ext cx="5724644" cy="369332"/>
          </a:xfrm>
          <a:prstGeom prst="rect">
            <a:avLst/>
          </a:prstGeom>
        </p:spPr>
        <p:txBody>
          <a:bodyPr wrap="none">
            <a:spAutoFit/>
          </a:bodyPr>
          <a:lstStyle/>
          <a:p>
            <a:r>
              <a:rPr lang="es-ES" dirty="0"/>
              <a:t>https://</a:t>
            </a:r>
            <a:r>
              <a:rPr lang="es-ES" dirty="0" err="1"/>
              <a:t>microbiome.github.io</a:t>
            </a:r>
            <a:r>
              <a:rPr lang="es-ES" dirty="0"/>
              <a:t>/</a:t>
            </a:r>
            <a:r>
              <a:rPr lang="es-ES" dirty="0" err="1"/>
              <a:t>tutorials</a:t>
            </a:r>
            <a:r>
              <a:rPr lang="es-ES" dirty="0"/>
              <a:t>/</a:t>
            </a:r>
            <a:r>
              <a:rPr lang="es-ES" dirty="0" err="1"/>
              <a:t>Composition.html</a:t>
            </a:r>
            <a:endParaRPr lang="es-ES" dirty="0"/>
          </a:p>
        </p:txBody>
      </p:sp>
      <p:pic>
        <p:nvPicPr>
          <p:cNvPr id="8" name="Imagen 7" descr="Interfaz de usuario gráfica, Texto, Aplicación, Correo electrónico&#10;&#10;Descripción generada automáticamente">
            <a:extLst>
              <a:ext uri="{FF2B5EF4-FFF2-40B4-BE49-F238E27FC236}">
                <a16:creationId xmlns:a16="http://schemas.microsoft.com/office/drawing/2014/main" id="{B31B2C06-8EBF-1840-A698-A2C5E332AF1B}"/>
              </a:ext>
            </a:extLst>
          </p:cNvPr>
          <p:cNvPicPr>
            <a:picLocks noChangeAspect="1"/>
          </p:cNvPicPr>
          <p:nvPr/>
        </p:nvPicPr>
        <p:blipFill>
          <a:blip r:embed="rId2"/>
          <a:stretch>
            <a:fillRect/>
          </a:stretch>
        </p:blipFill>
        <p:spPr>
          <a:xfrm>
            <a:off x="3762149" y="1449337"/>
            <a:ext cx="7498492" cy="4303685"/>
          </a:xfrm>
          <a:prstGeom prst="rect">
            <a:avLst/>
          </a:prstGeom>
        </p:spPr>
      </p:pic>
      <p:sp>
        <p:nvSpPr>
          <p:cNvPr id="10" name="Marcador de texto 9">
            <a:extLst>
              <a:ext uri="{FF2B5EF4-FFF2-40B4-BE49-F238E27FC236}">
                <a16:creationId xmlns:a16="http://schemas.microsoft.com/office/drawing/2014/main" id="{7559D7AC-0AB2-2D4E-AA6A-6D9863EEB80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76141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microbiome</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812200" y="1038750"/>
            <a:ext cx="9456245" cy="3693319"/>
          </a:xfrm>
          <a:prstGeom prst="rect">
            <a:avLst/>
          </a:prstGeom>
          <a:noFill/>
        </p:spPr>
        <p:txBody>
          <a:bodyPr wrap="square" rtlCol="0">
            <a:spAutoFit/>
          </a:bodyPr>
          <a:lstStyle/>
          <a:p>
            <a:pPr lvl="1"/>
            <a:r>
              <a:rPr lang="es-ES" b="1" dirty="0" err="1">
                <a:solidFill>
                  <a:srgbClr val="E64F13"/>
                </a:solidFill>
              </a:rPr>
              <a:t>microbiome</a:t>
            </a:r>
            <a:endParaRPr lang="es-ES" b="1" dirty="0">
              <a:solidFill>
                <a:srgbClr val="E64F13"/>
              </a:solidFill>
            </a:endParaRPr>
          </a:p>
          <a:p>
            <a:pPr lvl="1"/>
            <a:endParaRPr lang="es-ES" dirty="0">
              <a:solidFill>
                <a:srgbClr val="E64F13"/>
              </a:solidFill>
            </a:endParaRPr>
          </a:p>
          <a:p>
            <a:pPr lvl="1"/>
            <a:endParaRPr lang="es-ES" dirty="0"/>
          </a:p>
          <a:p>
            <a:pPr lvl="1"/>
            <a:r>
              <a:rPr lang="es-ES" b="1" dirty="0">
                <a:solidFill>
                  <a:srgbClr val="E64F13"/>
                </a:solidFill>
              </a:rPr>
              <a:t> </a:t>
            </a:r>
            <a:r>
              <a:rPr lang="es-ES" b="1" dirty="0"/>
              <a:t>FUNCIONES IMPLEMENTADAS</a:t>
            </a:r>
          </a:p>
          <a:p>
            <a:pPr lvl="1"/>
            <a:endParaRPr lang="es-ES" b="1" dirty="0">
              <a:solidFill>
                <a:srgbClr val="E64F13"/>
              </a:solidFill>
            </a:endParaRPr>
          </a:p>
          <a:p>
            <a:pPr lvl="1"/>
            <a:r>
              <a:rPr lang="es-ES" dirty="0"/>
              <a:t>Funciones para el análisis de taxones poco representados</a:t>
            </a:r>
          </a:p>
          <a:p>
            <a:pPr marL="742950" lvl="1" indent="-285750">
              <a:buFontTx/>
              <a:buChar char="-"/>
            </a:pPr>
            <a:r>
              <a:rPr lang="es-ES" dirty="0"/>
              <a:t>Obtener la abundancia de especies raras, menos representadas en nuestra muestra</a:t>
            </a:r>
          </a:p>
          <a:p>
            <a:pPr marL="742950" lvl="1" indent="-285750">
              <a:buFontTx/>
              <a:buChar char="-"/>
            </a:pPr>
            <a:r>
              <a:rPr lang="es-ES" dirty="0"/>
              <a:t>Funciones </a:t>
            </a:r>
            <a:r>
              <a:rPr lang="es-ES" b="1" dirty="0" err="1"/>
              <a:t>rare_members</a:t>
            </a:r>
            <a:r>
              <a:rPr lang="es-ES" b="1" dirty="0"/>
              <a:t>; </a:t>
            </a:r>
            <a:r>
              <a:rPr lang="es-ES" b="1" dirty="0" err="1"/>
              <a:t>rare_abundance</a:t>
            </a:r>
            <a:r>
              <a:rPr lang="es-ES" b="1" dirty="0"/>
              <a:t>; </a:t>
            </a:r>
            <a:r>
              <a:rPr lang="es-ES" b="1" dirty="0" err="1"/>
              <a:t>rare_members</a:t>
            </a:r>
            <a:r>
              <a:rPr lang="es-ES" b="1" dirty="0"/>
              <a:t>; </a:t>
            </a:r>
            <a:r>
              <a:rPr lang="es-ES" b="1" dirty="0" err="1"/>
              <a:t>rare_abundance</a:t>
            </a:r>
            <a:r>
              <a:rPr lang="es-ES" b="1" dirty="0"/>
              <a:t> y </a:t>
            </a:r>
            <a:r>
              <a:rPr lang="es-ES" b="1" dirty="0" err="1"/>
              <a:t>low_abundance</a:t>
            </a:r>
            <a:endParaRPr lang="es-ES" b="1" dirty="0"/>
          </a:p>
          <a:p>
            <a:pPr lvl="1"/>
            <a:endParaRPr lang="es-ES" dirty="0"/>
          </a:p>
          <a:p>
            <a:pPr lvl="1"/>
            <a:r>
              <a:rPr lang="es-ES" b="1" dirty="0" err="1"/>
              <a:t>core_members</a:t>
            </a:r>
            <a:r>
              <a:rPr lang="es-ES" b="1" dirty="0"/>
              <a:t>, </a:t>
            </a:r>
            <a:r>
              <a:rPr lang="es-ES" b="1" dirty="0" err="1"/>
              <a:t>core</a:t>
            </a:r>
            <a:r>
              <a:rPr lang="es-ES" b="1" dirty="0"/>
              <a:t>.</a:t>
            </a:r>
            <a:r>
              <a:rPr lang="es-ES" dirty="0"/>
              <a:t> </a:t>
            </a:r>
          </a:p>
          <a:p>
            <a:pPr lvl="1"/>
            <a:r>
              <a:rPr lang="es-ES" dirty="0"/>
              <a:t>Funciones para el análisis de los taxones presentes en todas las muestras.</a:t>
            </a:r>
          </a:p>
        </p:txBody>
      </p:sp>
      <p:sp>
        <p:nvSpPr>
          <p:cNvPr id="7" name="Rectángulo 6">
            <a:extLst>
              <a:ext uri="{FF2B5EF4-FFF2-40B4-BE49-F238E27FC236}">
                <a16:creationId xmlns:a16="http://schemas.microsoft.com/office/drawing/2014/main" id="{227D7EDF-6C4B-3541-83A4-0725A3795BB3}"/>
              </a:ext>
            </a:extLst>
          </p:cNvPr>
          <p:cNvSpPr/>
          <p:nvPr/>
        </p:nvSpPr>
        <p:spPr>
          <a:xfrm>
            <a:off x="1321261" y="4706666"/>
            <a:ext cx="4942379" cy="369332"/>
          </a:xfrm>
          <a:prstGeom prst="rect">
            <a:avLst/>
          </a:prstGeom>
        </p:spPr>
        <p:txBody>
          <a:bodyPr wrap="none">
            <a:spAutoFit/>
          </a:bodyPr>
          <a:lstStyle/>
          <a:p>
            <a:r>
              <a:rPr lang="es-ES" dirty="0"/>
              <a:t>https://</a:t>
            </a:r>
            <a:r>
              <a:rPr lang="es-ES" dirty="0" err="1"/>
              <a:t>microbiome.github.io</a:t>
            </a:r>
            <a:r>
              <a:rPr lang="es-ES" dirty="0"/>
              <a:t>/</a:t>
            </a:r>
            <a:r>
              <a:rPr lang="es-ES" dirty="0" err="1"/>
              <a:t>tutorials</a:t>
            </a:r>
            <a:r>
              <a:rPr lang="es-ES" dirty="0"/>
              <a:t>/</a:t>
            </a:r>
            <a:r>
              <a:rPr lang="es-ES" dirty="0" err="1"/>
              <a:t>Core.html</a:t>
            </a:r>
            <a:endParaRPr lang="es-ES" dirty="0"/>
          </a:p>
        </p:txBody>
      </p:sp>
      <p:sp>
        <p:nvSpPr>
          <p:cNvPr id="8" name="Marcador de texto 7">
            <a:extLst>
              <a:ext uri="{FF2B5EF4-FFF2-40B4-BE49-F238E27FC236}">
                <a16:creationId xmlns:a16="http://schemas.microsoft.com/office/drawing/2014/main" id="{AC827A29-F554-C04B-9BC5-0335FB3F90C7}"/>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300290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CuratedMetagenomicData</a:t>
            </a:r>
            <a:r>
              <a:rPr lang="es-ES"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255959"/>
            <a:ext cx="9456245" cy="2862322"/>
          </a:xfrm>
          <a:prstGeom prst="rect">
            <a:avLst/>
          </a:prstGeom>
          <a:noFill/>
        </p:spPr>
        <p:txBody>
          <a:bodyPr wrap="square" rtlCol="0">
            <a:spAutoFit/>
          </a:bodyPr>
          <a:lstStyle/>
          <a:p>
            <a:r>
              <a:rPr lang="es-ES" b="1" dirty="0" err="1">
                <a:solidFill>
                  <a:srgbClr val="E64F13"/>
                </a:solidFill>
              </a:rPr>
              <a:t>curatedMetagenomicData</a:t>
            </a:r>
            <a:endParaRPr lang="es-ES" b="1" dirty="0">
              <a:solidFill>
                <a:srgbClr val="E64F13"/>
              </a:solidFill>
            </a:endParaRPr>
          </a:p>
          <a:p>
            <a:endParaRPr lang="es-ES" b="1" dirty="0">
              <a:solidFill>
                <a:srgbClr val="E64F13"/>
              </a:solidFill>
            </a:endParaRPr>
          </a:p>
          <a:p>
            <a:pPr marL="285750" indent="-285750">
              <a:buFontTx/>
              <a:buChar char="-"/>
            </a:pPr>
            <a:r>
              <a:rPr lang="es-ES" dirty="0"/>
              <a:t>Incluye datos de microbioma humano de </a:t>
            </a:r>
            <a:r>
              <a:rPr lang="es-ES" b="1" dirty="0">
                <a:solidFill>
                  <a:schemeClr val="bg2"/>
                </a:solidFill>
              </a:rPr>
              <a:t>manera estandarizada y curada</a:t>
            </a:r>
          </a:p>
          <a:p>
            <a:pPr marL="285750" indent="-285750">
              <a:buFontTx/>
              <a:buChar char="-"/>
            </a:pPr>
            <a:r>
              <a:rPr lang="es-ES" dirty="0"/>
              <a:t>Estos datos han sido obtenidos de distintos estudios para llevar a cabo nuevos análisis que pueden incluir los datos provenientes de varios estudios </a:t>
            </a:r>
          </a:p>
          <a:p>
            <a:pPr marL="285750" indent="-285750">
              <a:buFontTx/>
              <a:buChar char="-"/>
            </a:pPr>
            <a:r>
              <a:rPr lang="es-ES" dirty="0"/>
              <a:t>Incluye familias de genes, abundancia de marcadores, de rutas y abundancia relativas de muestras recogidas en distintas partes del cuerpo. </a:t>
            </a:r>
          </a:p>
          <a:p>
            <a:pPr marL="285750" indent="-285750">
              <a:buFontTx/>
              <a:buChar char="-"/>
            </a:pPr>
            <a:r>
              <a:rPr lang="es-ES" dirty="0"/>
              <a:t>La abundancia de bacterias, arqueas y hongos de cada muestra de las incluidas en este paquete se calculó usando el programa </a:t>
            </a:r>
            <a:r>
              <a:rPr lang="es-ES" b="1" dirty="0">
                <a:solidFill>
                  <a:schemeClr val="bg2"/>
                </a:solidFill>
              </a:rPr>
              <a:t>MetaPhlAn3 </a:t>
            </a:r>
          </a:p>
          <a:p>
            <a:pPr marL="285750" indent="-285750">
              <a:buFontTx/>
              <a:buChar char="-"/>
            </a:pPr>
            <a:r>
              <a:rPr lang="es-ES" dirty="0"/>
              <a:t>El potencial metabólico se calculó con el programa </a:t>
            </a:r>
            <a:r>
              <a:rPr lang="es-ES" b="1" dirty="0">
                <a:solidFill>
                  <a:schemeClr val="bg2"/>
                </a:solidFill>
              </a:rPr>
              <a:t>HUMAnN3. </a:t>
            </a:r>
          </a:p>
        </p:txBody>
      </p:sp>
      <p:sp>
        <p:nvSpPr>
          <p:cNvPr id="4" name="Rectángulo 3">
            <a:extLst>
              <a:ext uri="{FF2B5EF4-FFF2-40B4-BE49-F238E27FC236}">
                <a16:creationId xmlns:a16="http://schemas.microsoft.com/office/drawing/2014/main" id="{20DC29F5-4024-3042-999B-908B3BDFE90C}"/>
              </a:ext>
            </a:extLst>
          </p:cNvPr>
          <p:cNvSpPr/>
          <p:nvPr/>
        </p:nvSpPr>
        <p:spPr>
          <a:xfrm>
            <a:off x="4157806" y="5649585"/>
            <a:ext cx="7637954" cy="646331"/>
          </a:xfrm>
          <a:prstGeom prst="rect">
            <a:avLst/>
          </a:prstGeom>
        </p:spPr>
        <p:txBody>
          <a:bodyPr wrap="square">
            <a:spAutoFit/>
          </a:bodyPr>
          <a:lstStyle/>
          <a:p>
            <a:r>
              <a:rPr lang="es-ES" dirty="0"/>
              <a:t>https://</a:t>
            </a:r>
            <a:r>
              <a:rPr lang="es-ES" dirty="0" err="1"/>
              <a:t>www.bioconductor.org</a:t>
            </a:r>
            <a:r>
              <a:rPr lang="es-ES" dirty="0"/>
              <a:t>/</a:t>
            </a:r>
            <a:r>
              <a:rPr lang="es-ES" dirty="0" err="1"/>
              <a:t>packages</a:t>
            </a:r>
            <a:r>
              <a:rPr lang="es-ES" dirty="0"/>
              <a:t>/</a:t>
            </a:r>
            <a:r>
              <a:rPr lang="es-ES" dirty="0" err="1"/>
              <a:t>release</a:t>
            </a:r>
            <a:r>
              <a:rPr lang="es-ES" dirty="0"/>
              <a:t>/data/</a:t>
            </a:r>
            <a:r>
              <a:rPr lang="es-ES" dirty="0" err="1"/>
              <a:t>experiment</a:t>
            </a:r>
            <a:r>
              <a:rPr lang="es-ES" dirty="0"/>
              <a:t>/</a:t>
            </a:r>
            <a:r>
              <a:rPr lang="es-ES" dirty="0" err="1"/>
              <a:t>vignettes</a:t>
            </a:r>
            <a:r>
              <a:rPr lang="es-ES" dirty="0"/>
              <a:t>/</a:t>
            </a:r>
            <a:r>
              <a:rPr lang="es-ES" dirty="0" err="1"/>
              <a:t>curatedMetagenomicData</a:t>
            </a:r>
            <a:r>
              <a:rPr lang="es-ES" dirty="0"/>
              <a:t>/</a:t>
            </a:r>
            <a:r>
              <a:rPr lang="es-ES" dirty="0" err="1"/>
              <a:t>inst</a:t>
            </a:r>
            <a:r>
              <a:rPr lang="es-ES" dirty="0"/>
              <a:t>/</a:t>
            </a:r>
            <a:r>
              <a:rPr lang="es-ES" dirty="0" err="1"/>
              <a:t>doc</a:t>
            </a:r>
            <a:r>
              <a:rPr lang="es-ES" dirty="0"/>
              <a:t>/</a:t>
            </a:r>
            <a:r>
              <a:rPr lang="es-ES" dirty="0" err="1"/>
              <a:t>curatedMetagenomicData.html</a:t>
            </a:r>
            <a:endParaRPr lang="es-ES" dirty="0"/>
          </a:p>
        </p:txBody>
      </p:sp>
      <p:pic>
        <p:nvPicPr>
          <p:cNvPr id="8" name="Imagen 7" descr="Interfaz de usuario gráfica, Texto, Aplicación&#10;&#10;Descripción generada automáticamente">
            <a:extLst>
              <a:ext uri="{FF2B5EF4-FFF2-40B4-BE49-F238E27FC236}">
                <a16:creationId xmlns:a16="http://schemas.microsoft.com/office/drawing/2014/main" id="{F8440139-0C0B-EE48-8C48-6555CE711D21}"/>
              </a:ext>
            </a:extLst>
          </p:cNvPr>
          <p:cNvPicPr>
            <a:picLocks noChangeAspect="1"/>
          </p:cNvPicPr>
          <p:nvPr/>
        </p:nvPicPr>
        <p:blipFill>
          <a:blip r:embed="rId2"/>
          <a:stretch>
            <a:fillRect/>
          </a:stretch>
        </p:blipFill>
        <p:spPr>
          <a:xfrm>
            <a:off x="887701" y="4488943"/>
            <a:ext cx="2706992" cy="1559291"/>
          </a:xfrm>
          <a:prstGeom prst="rect">
            <a:avLst/>
          </a:prstGeom>
        </p:spPr>
      </p:pic>
      <p:pic>
        <p:nvPicPr>
          <p:cNvPr id="11" name="Imagen 10" descr="Dibujo con letras blancas&#10;&#10;Descripción generada automáticamente con confianza media">
            <a:extLst>
              <a:ext uri="{FF2B5EF4-FFF2-40B4-BE49-F238E27FC236}">
                <a16:creationId xmlns:a16="http://schemas.microsoft.com/office/drawing/2014/main" id="{03888BCD-8482-F34D-86B9-6111B0C130FA}"/>
              </a:ext>
            </a:extLst>
          </p:cNvPr>
          <p:cNvPicPr>
            <a:picLocks noChangeAspect="1"/>
          </p:cNvPicPr>
          <p:nvPr/>
        </p:nvPicPr>
        <p:blipFill>
          <a:blip r:embed="rId3"/>
          <a:stretch>
            <a:fillRect/>
          </a:stretch>
        </p:blipFill>
        <p:spPr>
          <a:xfrm>
            <a:off x="5238289" y="5124505"/>
            <a:ext cx="2738494" cy="525080"/>
          </a:xfrm>
          <a:prstGeom prst="rect">
            <a:avLst/>
          </a:prstGeom>
        </p:spPr>
      </p:pic>
      <p:pic>
        <p:nvPicPr>
          <p:cNvPr id="13" name="Imagen 12" descr="Un dibujo con letras&#10;&#10;Descripción generada automáticamente con confianza baja">
            <a:extLst>
              <a:ext uri="{FF2B5EF4-FFF2-40B4-BE49-F238E27FC236}">
                <a16:creationId xmlns:a16="http://schemas.microsoft.com/office/drawing/2014/main" id="{65ED2340-A305-2F42-8811-BB31BE563B4D}"/>
              </a:ext>
            </a:extLst>
          </p:cNvPr>
          <p:cNvPicPr>
            <a:picLocks noChangeAspect="1"/>
          </p:cNvPicPr>
          <p:nvPr/>
        </p:nvPicPr>
        <p:blipFill>
          <a:blip r:embed="rId4"/>
          <a:stretch>
            <a:fillRect/>
          </a:stretch>
        </p:blipFill>
        <p:spPr>
          <a:xfrm>
            <a:off x="7985313" y="5068280"/>
            <a:ext cx="3275328" cy="656794"/>
          </a:xfrm>
          <a:prstGeom prst="rect">
            <a:avLst/>
          </a:prstGeom>
        </p:spPr>
      </p:pic>
      <p:sp>
        <p:nvSpPr>
          <p:cNvPr id="10" name="Marcador de texto 9">
            <a:extLst>
              <a:ext uri="{FF2B5EF4-FFF2-40B4-BE49-F238E27FC236}">
                <a16:creationId xmlns:a16="http://schemas.microsoft.com/office/drawing/2014/main" id="{02C1B9E9-E566-A04D-A789-FF7C9FA38017}"/>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132884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CuratedMetagenomicData</a:t>
            </a:r>
            <a:r>
              <a:rPr lang="es-ES"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931358" y="1058332"/>
            <a:ext cx="10757722" cy="2862322"/>
          </a:xfrm>
          <a:prstGeom prst="rect">
            <a:avLst/>
          </a:prstGeom>
          <a:noFill/>
        </p:spPr>
        <p:txBody>
          <a:bodyPr wrap="square" rtlCol="0">
            <a:spAutoFit/>
          </a:bodyPr>
          <a:lstStyle/>
          <a:p>
            <a:r>
              <a:rPr lang="es-ES" b="1" dirty="0" err="1">
                <a:solidFill>
                  <a:schemeClr val="bg2"/>
                </a:solidFill>
              </a:rPr>
              <a:t>curatedMetagenomicData</a:t>
            </a:r>
            <a:r>
              <a:rPr lang="es-ES" b="1" dirty="0">
                <a:solidFill>
                  <a:schemeClr val="bg2"/>
                </a:solidFill>
              </a:rPr>
              <a:t> </a:t>
            </a:r>
          </a:p>
          <a:p>
            <a:endParaRPr lang="es-ES" dirty="0"/>
          </a:p>
          <a:p>
            <a:pPr marL="285750" indent="-285750">
              <a:buFontTx/>
              <a:buChar char="-"/>
            </a:pPr>
            <a:r>
              <a:rPr lang="es-ES" dirty="0"/>
              <a:t>Hay que tener instalada la última versión de R y usar el siguiente código:</a:t>
            </a:r>
          </a:p>
          <a:p>
            <a:r>
              <a:rPr lang="en-US" dirty="0">
                <a:latin typeface="Courier" pitchFamily="2" charset="0"/>
              </a:rPr>
              <a:t>if (!</a:t>
            </a:r>
            <a:r>
              <a:rPr lang="en-US" dirty="0" err="1">
                <a:latin typeface="Courier" pitchFamily="2" charset="0"/>
              </a:rPr>
              <a:t>requireNamespace</a:t>
            </a:r>
            <a:r>
              <a:rPr lang="en-US" dirty="0">
                <a:latin typeface="Courier" pitchFamily="2" charset="0"/>
              </a:rPr>
              <a:t>("</a:t>
            </a:r>
            <a:r>
              <a:rPr lang="en-US" dirty="0" err="1">
                <a:latin typeface="Courier" pitchFamily="2" charset="0"/>
              </a:rPr>
              <a:t>BiocManager</a:t>
            </a:r>
            <a:r>
              <a:rPr lang="en-US" dirty="0">
                <a:latin typeface="Courier" pitchFamily="2" charset="0"/>
              </a:rPr>
              <a:t>", quietly = TRUE))</a:t>
            </a:r>
            <a:endParaRPr lang="es-ES" dirty="0">
              <a:latin typeface="Courier" pitchFamily="2" charset="0"/>
            </a:endParaRPr>
          </a:p>
          <a:p>
            <a:r>
              <a:rPr lang="en-US" dirty="0">
                <a:latin typeface="Courier" pitchFamily="2" charset="0"/>
              </a:rPr>
              <a:t>  </a:t>
            </a:r>
            <a:r>
              <a:rPr lang="en-US" dirty="0" err="1">
                <a:latin typeface="Courier" pitchFamily="2" charset="0"/>
              </a:rPr>
              <a:t>install.packages</a:t>
            </a:r>
            <a:r>
              <a:rPr lang="en-US" dirty="0">
                <a:latin typeface="Courier" pitchFamily="2" charset="0"/>
              </a:rPr>
              <a:t>("</a:t>
            </a:r>
            <a:r>
              <a:rPr lang="en-US" dirty="0" err="1">
                <a:latin typeface="Courier" pitchFamily="2" charset="0"/>
              </a:rPr>
              <a:t>BiocManager</a:t>
            </a:r>
            <a:r>
              <a:rPr lang="en-US" dirty="0">
                <a:latin typeface="Courier" pitchFamily="2" charset="0"/>
              </a:rPr>
              <a:t>")</a:t>
            </a:r>
            <a:endParaRPr lang="es-ES" dirty="0">
              <a:latin typeface="Courier" pitchFamily="2" charset="0"/>
            </a:endParaRPr>
          </a:p>
          <a:p>
            <a:r>
              <a:rPr lang="en-US" dirty="0" err="1">
                <a:latin typeface="Courier" pitchFamily="2" charset="0"/>
              </a:rPr>
              <a:t>BiocManager</a:t>
            </a:r>
            <a:r>
              <a:rPr lang="en-US" dirty="0">
                <a:latin typeface="Courier" pitchFamily="2" charset="0"/>
              </a:rPr>
              <a:t>::install("</a:t>
            </a:r>
            <a:r>
              <a:rPr lang="en-US" dirty="0" err="1">
                <a:latin typeface="Courier" pitchFamily="2" charset="0"/>
              </a:rPr>
              <a:t>curatedMetagenomicData</a:t>
            </a:r>
            <a:r>
              <a:rPr lang="en-US" dirty="0">
                <a:latin typeface="Courier" pitchFamily="2" charset="0"/>
              </a:rPr>
              <a:t>")</a:t>
            </a:r>
          </a:p>
          <a:p>
            <a:endParaRPr lang="en-US" dirty="0">
              <a:latin typeface="Courier" pitchFamily="2" charset="0"/>
            </a:endParaRPr>
          </a:p>
          <a:p>
            <a:r>
              <a:rPr lang="es-ES" dirty="0"/>
              <a:t>- Los datos revisados están disponibles como datos de la clase (</a:t>
            </a:r>
            <a:r>
              <a:rPr lang="es-ES" dirty="0" err="1"/>
              <a:t>Tree</a:t>
            </a:r>
            <a:r>
              <a:rPr lang="es-ES" dirty="0"/>
              <a:t>)</a:t>
            </a:r>
            <a:r>
              <a:rPr lang="es-ES" dirty="0" err="1"/>
              <a:t>SummarizedExperiment</a:t>
            </a:r>
            <a:r>
              <a:rPr lang="es-ES" dirty="0"/>
              <a:t>.</a:t>
            </a:r>
          </a:p>
          <a:p>
            <a:endParaRPr lang="es-ES" dirty="0">
              <a:latin typeface="Courier" pitchFamily="2" charset="0"/>
            </a:endParaRPr>
          </a:p>
          <a:p>
            <a:endParaRPr lang="es-ES" dirty="0"/>
          </a:p>
        </p:txBody>
      </p:sp>
      <p:pic>
        <p:nvPicPr>
          <p:cNvPr id="7" name="Imagen 6" descr="Texto&#10;&#10;Descripción generada automáticamente">
            <a:extLst>
              <a:ext uri="{FF2B5EF4-FFF2-40B4-BE49-F238E27FC236}">
                <a16:creationId xmlns:a16="http://schemas.microsoft.com/office/drawing/2014/main" id="{D4B0086B-AA60-2747-872C-C89B31B19598}"/>
              </a:ext>
            </a:extLst>
          </p:cNvPr>
          <p:cNvPicPr>
            <a:picLocks noChangeAspect="1"/>
          </p:cNvPicPr>
          <p:nvPr/>
        </p:nvPicPr>
        <p:blipFill>
          <a:blip r:embed="rId2"/>
          <a:stretch>
            <a:fillRect/>
          </a:stretch>
        </p:blipFill>
        <p:spPr>
          <a:xfrm>
            <a:off x="3322953" y="3362313"/>
            <a:ext cx="4922420" cy="2807257"/>
          </a:xfrm>
          <a:prstGeom prst="rect">
            <a:avLst/>
          </a:prstGeom>
        </p:spPr>
      </p:pic>
      <p:sp>
        <p:nvSpPr>
          <p:cNvPr id="8" name="Rectángulo 7">
            <a:extLst>
              <a:ext uri="{FF2B5EF4-FFF2-40B4-BE49-F238E27FC236}">
                <a16:creationId xmlns:a16="http://schemas.microsoft.com/office/drawing/2014/main" id="{B81464BD-00ED-FC48-963E-F2BF5C617B81}"/>
              </a:ext>
            </a:extLst>
          </p:cNvPr>
          <p:cNvSpPr/>
          <p:nvPr/>
        </p:nvSpPr>
        <p:spPr>
          <a:xfrm>
            <a:off x="1615440" y="6076187"/>
            <a:ext cx="8641080" cy="646331"/>
          </a:xfrm>
          <a:prstGeom prst="rect">
            <a:avLst/>
          </a:prstGeom>
        </p:spPr>
        <p:txBody>
          <a:bodyPr wrap="square">
            <a:spAutoFit/>
          </a:bodyPr>
          <a:lstStyle/>
          <a:p>
            <a:r>
              <a:rPr lang="es-ES" dirty="0"/>
              <a:t>https://</a:t>
            </a:r>
            <a:r>
              <a:rPr lang="es-ES" dirty="0" err="1"/>
              <a:t>www.bioconductor.org</a:t>
            </a:r>
            <a:r>
              <a:rPr lang="es-ES" dirty="0"/>
              <a:t>/</a:t>
            </a:r>
            <a:r>
              <a:rPr lang="es-ES" dirty="0" err="1"/>
              <a:t>packages</a:t>
            </a:r>
            <a:r>
              <a:rPr lang="es-ES" dirty="0"/>
              <a:t>/</a:t>
            </a:r>
            <a:r>
              <a:rPr lang="es-ES" dirty="0" err="1"/>
              <a:t>release</a:t>
            </a:r>
            <a:r>
              <a:rPr lang="es-ES" dirty="0"/>
              <a:t>/data/</a:t>
            </a:r>
            <a:r>
              <a:rPr lang="es-ES" dirty="0" err="1"/>
              <a:t>experiment</a:t>
            </a:r>
            <a:r>
              <a:rPr lang="es-ES" dirty="0"/>
              <a:t>/</a:t>
            </a:r>
            <a:r>
              <a:rPr lang="es-ES" dirty="0" err="1"/>
              <a:t>vignettes</a:t>
            </a:r>
            <a:r>
              <a:rPr lang="es-ES" dirty="0"/>
              <a:t>/</a:t>
            </a:r>
            <a:r>
              <a:rPr lang="es-ES" dirty="0" err="1"/>
              <a:t>curatedMetagenomicData</a:t>
            </a:r>
            <a:r>
              <a:rPr lang="es-ES" dirty="0"/>
              <a:t>/</a:t>
            </a:r>
            <a:r>
              <a:rPr lang="es-ES" dirty="0" err="1"/>
              <a:t>inst</a:t>
            </a:r>
            <a:r>
              <a:rPr lang="es-ES" dirty="0"/>
              <a:t>/</a:t>
            </a:r>
            <a:r>
              <a:rPr lang="es-ES" dirty="0" err="1"/>
              <a:t>doc</a:t>
            </a:r>
            <a:r>
              <a:rPr lang="es-ES" dirty="0"/>
              <a:t>/</a:t>
            </a:r>
            <a:r>
              <a:rPr lang="es-ES" dirty="0" err="1"/>
              <a:t>curatedMetagenomicData.html#example-analysis</a:t>
            </a:r>
            <a:endParaRPr lang="es-ES" dirty="0"/>
          </a:p>
        </p:txBody>
      </p:sp>
      <p:sp>
        <p:nvSpPr>
          <p:cNvPr id="10" name="Marcador de texto 9">
            <a:extLst>
              <a:ext uri="{FF2B5EF4-FFF2-40B4-BE49-F238E27FC236}">
                <a16:creationId xmlns:a16="http://schemas.microsoft.com/office/drawing/2014/main" id="{B094AC24-A563-804F-AF0F-A7866CE32DB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797201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CuratedMetagenomicData</a:t>
            </a:r>
            <a:r>
              <a:rPr lang="es-ES"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255959"/>
            <a:ext cx="9456245" cy="2308324"/>
          </a:xfrm>
          <a:prstGeom prst="rect">
            <a:avLst/>
          </a:prstGeom>
          <a:noFill/>
        </p:spPr>
        <p:txBody>
          <a:bodyPr wrap="square" rtlCol="0">
            <a:spAutoFit/>
          </a:bodyPr>
          <a:lstStyle/>
          <a:p>
            <a:r>
              <a:rPr lang="es-ES" b="1" dirty="0" err="1">
                <a:solidFill>
                  <a:srgbClr val="E64F13"/>
                </a:solidFill>
              </a:rPr>
              <a:t>curatedMetagenomicData</a:t>
            </a:r>
            <a:endParaRPr lang="es-ES" b="1" dirty="0">
              <a:solidFill>
                <a:srgbClr val="E64F13"/>
              </a:solidFill>
            </a:endParaRPr>
          </a:p>
          <a:p>
            <a:endParaRPr lang="es-ES" b="1" dirty="0">
              <a:solidFill>
                <a:srgbClr val="E64F13"/>
              </a:solidFill>
            </a:endParaRPr>
          </a:p>
          <a:p>
            <a:pPr marL="285750" indent="-285750">
              <a:buFontTx/>
              <a:buChar char="-"/>
            </a:pPr>
            <a:r>
              <a:rPr lang="es-ES" dirty="0"/>
              <a:t>Estos datos se pueden convertir a la clase </a:t>
            </a:r>
            <a:r>
              <a:rPr lang="es-ES" dirty="0" err="1"/>
              <a:t>phyloseq</a:t>
            </a:r>
            <a:r>
              <a:rPr lang="es-ES" dirty="0"/>
              <a:t>, para que sean objetos que puedan ser analizados utilizando este paquete </a:t>
            </a:r>
            <a:r>
              <a:rPr lang="es-ES" dirty="0" err="1"/>
              <a:t>phyloseq</a:t>
            </a:r>
            <a:r>
              <a:rPr lang="es-ES" dirty="0"/>
              <a:t> y otros paquetes de R que admiten este formato. </a:t>
            </a:r>
          </a:p>
          <a:p>
            <a:pPr marL="285750" indent="-285750">
              <a:buFontTx/>
              <a:buChar char="-"/>
            </a:pPr>
            <a:r>
              <a:rPr lang="es-ES" dirty="0"/>
              <a:t>Para realizar esta conversión hay que usar el </a:t>
            </a:r>
            <a:r>
              <a:rPr lang="es-ES" b="1" dirty="0"/>
              <a:t>paquete </a:t>
            </a:r>
            <a:r>
              <a:rPr lang="es-ES" b="1" dirty="0" err="1"/>
              <a:t>mia</a:t>
            </a:r>
            <a:r>
              <a:rPr lang="es-ES" dirty="0"/>
              <a:t>, que tiene un método, </a:t>
            </a:r>
            <a:r>
              <a:rPr lang="es-ES" dirty="0" err="1"/>
              <a:t>makePhyloseqFromTreeSummarizedExperiment</a:t>
            </a:r>
            <a:r>
              <a:rPr lang="es-ES" dirty="0"/>
              <a:t>, para hacer esta conversión.</a:t>
            </a:r>
          </a:p>
          <a:p>
            <a:endParaRPr lang="es-ES" dirty="0"/>
          </a:p>
        </p:txBody>
      </p:sp>
      <p:pic>
        <p:nvPicPr>
          <p:cNvPr id="7" name="Imagen 6" descr="Interfaz de usuario gráfica, Texto, Aplicación, Correo electrónico&#10;&#10;Descripción generada automáticamente">
            <a:extLst>
              <a:ext uri="{FF2B5EF4-FFF2-40B4-BE49-F238E27FC236}">
                <a16:creationId xmlns:a16="http://schemas.microsoft.com/office/drawing/2014/main" id="{84ADD008-BC9E-6646-9AE3-4BEAB68FEA33}"/>
              </a:ext>
            </a:extLst>
          </p:cNvPr>
          <p:cNvPicPr>
            <a:picLocks noChangeAspect="1"/>
          </p:cNvPicPr>
          <p:nvPr/>
        </p:nvPicPr>
        <p:blipFill>
          <a:blip r:embed="rId2"/>
          <a:stretch>
            <a:fillRect/>
          </a:stretch>
        </p:blipFill>
        <p:spPr>
          <a:xfrm>
            <a:off x="1832557" y="3469850"/>
            <a:ext cx="7903210" cy="2821803"/>
          </a:xfrm>
          <a:prstGeom prst="rect">
            <a:avLst/>
          </a:prstGeom>
        </p:spPr>
      </p:pic>
      <p:sp>
        <p:nvSpPr>
          <p:cNvPr id="8" name="Rectángulo 7">
            <a:extLst>
              <a:ext uri="{FF2B5EF4-FFF2-40B4-BE49-F238E27FC236}">
                <a16:creationId xmlns:a16="http://schemas.microsoft.com/office/drawing/2014/main" id="{8C292337-C2F3-4F4A-8657-D0693C3CAC8D}"/>
              </a:ext>
            </a:extLst>
          </p:cNvPr>
          <p:cNvSpPr/>
          <p:nvPr/>
        </p:nvSpPr>
        <p:spPr>
          <a:xfrm>
            <a:off x="1341120" y="6075600"/>
            <a:ext cx="10302240" cy="646331"/>
          </a:xfrm>
          <a:prstGeom prst="rect">
            <a:avLst/>
          </a:prstGeom>
        </p:spPr>
        <p:txBody>
          <a:bodyPr wrap="square">
            <a:spAutoFit/>
          </a:bodyPr>
          <a:lstStyle/>
          <a:p>
            <a:r>
              <a:rPr lang="es-ES" dirty="0"/>
              <a:t>https://</a:t>
            </a:r>
            <a:r>
              <a:rPr lang="es-ES" dirty="0" err="1"/>
              <a:t>www.bioconductor.org</a:t>
            </a:r>
            <a:r>
              <a:rPr lang="es-ES" dirty="0"/>
              <a:t>/</a:t>
            </a:r>
            <a:r>
              <a:rPr lang="es-ES" dirty="0" err="1"/>
              <a:t>packages</a:t>
            </a:r>
            <a:r>
              <a:rPr lang="es-ES" dirty="0"/>
              <a:t>/</a:t>
            </a:r>
            <a:r>
              <a:rPr lang="es-ES" dirty="0" err="1"/>
              <a:t>release</a:t>
            </a:r>
            <a:r>
              <a:rPr lang="es-ES" dirty="0"/>
              <a:t>/data/</a:t>
            </a:r>
            <a:r>
              <a:rPr lang="es-ES" dirty="0" err="1"/>
              <a:t>experiment</a:t>
            </a:r>
            <a:r>
              <a:rPr lang="es-ES" dirty="0"/>
              <a:t>/</a:t>
            </a:r>
            <a:r>
              <a:rPr lang="es-ES" dirty="0" err="1"/>
              <a:t>vignettes</a:t>
            </a:r>
            <a:r>
              <a:rPr lang="es-ES" dirty="0"/>
              <a:t>/</a:t>
            </a:r>
            <a:r>
              <a:rPr lang="es-ES" dirty="0" err="1"/>
              <a:t>curatedMetagenomicData</a:t>
            </a:r>
            <a:r>
              <a:rPr lang="es-ES" dirty="0"/>
              <a:t>/</a:t>
            </a:r>
            <a:r>
              <a:rPr lang="es-ES" dirty="0" err="1"/>
              <a:t>inst</a:t>
            </a:r>
            <a:r>
              <a:rPr lang="es-ES" dirty="0"/>
              <a:t>/</a:t>
            </a:r>
            <a:r>
              <a:rPr lang="es-ES" dirty="0" err="1"/>
              <a:t>doc</a:t>
            </a:r>
            <a:r>
              <a:rPr lang="es-ES" dirty="0"/>
              <a:t>/</a:t>
            </a:r>
            <a:r>
              <a:rPr lang="es-ES" dirty="0" err="1"/>
              <a:t>curatedMetagenomicData.html#example-analysis</a:t>
            </a:r>
            <a:endParaRPr lang="es-ES" dirty="0"/>
          </a:p>
        </p:txBody>
      </p:sp>
      <p:sp>
        <p:nvSpPr>
          <p:cNvPr id="10" name="Marcador de texto 9">
            <a:extLst>
              <a:ext uri="{FF2B5EF4-FFF2-40B4-BE49-F238E27FC236}">
                <a16:creationId xmlns:a16="http://schemas.microsoft.com/office/drawing/2014/main" id="{CD7548E7-303D-B44B-BEA3-BA336F5DF15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884647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Paquetes de R de uso general en bioestadística y construcción de gráficos</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249032"/>
            <a:ext cx="10828274" cy="5909310"/>
          </a:xfrm>
          <a:prstGeom prst="rect">
            <a:avLst/>
          </a:prstGeom>
          <a:noFill/>
        </p:spPr>
        <p:txBody>
          <a:bodyPr wrap="square" rtlCol="0">
            <a:spAutoFit/>
          </a:bodyPr>
          <a:lstStyle/>
          <a:p>
            <a:r>
              <a:rPr lang="es-ES" b="1" dirty="0"/>
              <a:t>CONSIDERACIONES ESTADÍSTICAS EN ESTUDIOS ÓMICOS DE POBLACIONES</a:t>
            </a:r>
          </a:p>
          <a:p>
            <a:endParaRPr lang="es-ES" b="1" dirty="0"/>
          </a:p>
          <a:p>
            <a:pPr marL="285750" indent="-285750">
              <a:buFontTx/>
              <a:buChar char="-"/>
            </a:pPr>
            <a:r>
              <a:rPr lang="es-ES" dirty="0"/>
              <a:t>No se puede asumir que las distintas muestras metagenómicas o </a:t>
            </a:r>
            <a:r>
              <a:rPr lang="es-ES" dirty="0" err="1"/>
              <a:t>metataxonómicas</a:t>
            </a:r>
            <a:r>
              <a:rPr lang="es-ES" dirty="0"/>
              <a:t> sigan una distribución normal. Los </a:t>
            </a:r>
            <a:r>
              <a:rPr lang="es-ES" b="1" dirty="0">
                <a:solidFill>
                  <a:schemeClr val="bg2"/>
                </a:solidFill>
              </a:rPr>
              <a:t>datos obtenidos suelen ser discretos y no continuos</a:t>
            </a:r>
            <a:r>
              <a:rPr lang="es-ES" dirty="0"/>
              <a:t>, y si suele dar el caso de que hay muchas especies que no están presentes en una muestra (su valor de abundancia es 0) y sí están presentes en otras. Por ello, hay que usar </a:t>
            </a:r>
            <a:r>
              <a:rPr lang="es-ES" b="1" dirty="0" err="1">
                <a:solidFill>
                  <a:schemeClr val="bg2"/>
                </a:solidFill>
              </a:rPr>
              <a:t>tests</a:t>
            </a:r>
            <a:r>
              <a:rPr lang="es-ES" b="1" dirty="0">
                <a:solidFill>
                  <a:schemeClr val="bg2"/>
                </a:solidFill>
              </a:rPr>
              <a:t> no paramétricos</a:t>
            </a:r>
          </a:p>
          <a:p>
            <a:pPr marL="285750" indent="-285750">
              <a:buFontTx/>
              <a:buChar char="-"/>
            </a:pPr>
            <a:endParaRPr lang="es-ES" b="1" dirty="0">
              <a:solidFill>
                <a:schemeClr val="bg2"/>
              </a:solidFill>
            </a:endParaRPr>
          </a:p>
          <a:p>
            <a:pPr marL="285750" indent="-285750">
              <a:buFontTx/>
              <a:buChar char="-"/>
            </a:pPr>
            <a:r>
              <a:rPr lang="es-ES" dirty="0"/>
              <a:t>Hay que </a:t>
            </a:r>
            <a:r>
              <a:rPr lang="es-ES" b="1" dirty="0">
                <a:solidFill>
                  <a:schemeClr val="bg2"/>
                </a:solidFill>
              </a:rPr>
              <a:t>filtrar los </a:t>
            </a:r>
            <a:r>
              <a:rPr lang="es-ES" b="1" dirty="0" err="1">
                <a:solidFill>
                  <a:schemeClr val="bg2"/>
                </a:solidFill>
              </a:rPr>
              <a:t>ASVs</a:t>
            </a:r>
            <a:r>
              <a:rPr lang="es-ES" b="1" dirty="0">
                <a:solidFill>
                  <a:schemeClr val="bg2"/>
                </a:solidFill>
              </a:rPr>
              <a:t> o </a:t>
            </a:r>
            <a:r>
              <a:rPr lang="es-ES" b="1" dirty="0" err="1">
                <a:solidFill>
                  <a:schemeClr val="bg2"/>
                </a:solidFill>
              </a:rPr>
              <a:t>OTUs</a:t>
            </a:r>
            <a:r>
              <a:rPr lang="es-ES" b="1" dirty="0">
                <a:solidFill>
                  <a:schemeClr val="bg2"/>
                </a:solidFill>
              </a:rPr>
              <a:t> </a:t>
            </a:r>
            <a:r>
              <a:rPr lang="es-ES" dirty="0"/>
              <a:t>con poca abundancia o poco prevalentes para limitar el false </a:t>
            </a:r>
            <a:r>
              <a:rPr lang="es-ES" dirty="0" err="1"/>
              <a:t>discovery</a:t>
            </a:r>
            <a:r>
              <a:rPr lang="es-ES" dirty="0"/>
              <a:t> </a:t>
            </a:r>
            <a:r>
              <a:rPr lang="es-ES" dirty="0" err="1"/>
              <a:t>rate</a:t>
            </a:r>
            <a:r>
              <a:rPr lang="es-ES" dirty="0"/>
              <a:t> (FDR). FDR = proporción esperada de test en los que la hipótesis nula es cierta de entre todos los </a:t>
            </a:r>
            <a:r>
              <a:rPr lang="es-ES" dirty="0" err="1"/>
              <a:t>tests</a:t>
            </a:r>
            <a:r>
              <a:rPr lang="es-ES" dirty="0"/>
              <a:t> que se han considerado significativos. Muchas veces no es posible saber si un ASV que está presente con un conteo de 10 en una única muestra es un ASV real, un ASV que estaba presente en varias muestras pero solo se amplificó en una de ellas o si simplemente es ruido. Esto es imposible de saber, y generalmente se prefiere asumir que este tipo de </a:t>
            </a:r>
            <a:r>
              <a:rPr lang="es-ES" dirty="0" err="1"/>
              <a:t>ASVs</a:t>
            </a:r>
            <a:r>
              <a:rPr lang="es-ES" dirty="0"/>
              <a:t> es ruido, posible pérdida de </a:t>
            </a:r>
            <a:r>
              <a:rPr lang="es-ES" dirty="0" err="1"/>
              <a:t>ASVs</a:t>
            </a:r>
            <a:endParaRPr lang="es-ES" dirty="0"/>
          </a:p>
          <a:p>
            <a:endParaRPr lang="es-ES" dirty="0"/>
          </a:p>
          <a:p>
            <a:pPr marL="285750" indent="-285750">
              <a:buFontTx/>
              <a:buChar char="-"/>
            </a:pPr>
            <a:r>
              <a:rPr lang="es-ES" dirty="0"/>
              <a:t>Distinto número de lecturas secuenciadas en cada una de las. Hace falta aplicar </a:t>
            </a:r>
            <a:r>
              <a:rPr lang="es-ES" b="1" dirty="0">
                <a:solidFill>
                  <a:schemeClr val="bg2"/>
                </a:solidFill>
              </a:rPr>
              <a:t>factores de normalización </a:t>
            </a:r>
            <a:r>
              <a:rPr lang="es-ES" dirty="0"/>
              <a:t>que minimicen los cambios cuando se compara entre estas muestras para tener en cuenta las diferencias en profundidad de secuenciación.</a:t>
            </a:r>
          </a:p>
          <a:p>
            <a:r>
              <a:rPr lang="en-US" dirty="0"/>
              <a:t> </a:t>
            </a:r>
            <a:endParaRPr lang="es-ES" dirty="0"/>
          </a:p>
          <a:p>
            <a:endParaRPr lang="es-ES" dirty="0"/>
          </a:p>
          <a:p>
            <a:pPr marL="285750" indent="-285750">
              <a:buFontTx/>
              <a:buChar char="-"/>
            </a:pPr>
            <a:endParaRPr lang="es-ES" dirty="0"/>
          </a:p>
        </p:txBody>
      </p:sp>
      <p:sp>
        <p:nvSpPr>
          <p:cNvPr id="7" name="Marcador de texto 6">
            <a:extLst>
              <a:ext uri="{FF2B5EF4-FFF2-40B4-BE49-F238E27FC236}">
                <a16:creationId xmlns:a16="http://schemas.microsoft.com/office/drawing/2014/main" id="{A9BB4C06-DB91-C248-8553-F14ABEE2115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7055168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Paquetes de R de uso general en bioestadística y construcción de gráficos</a:t>
            </a:r>
          </a:p>
          <a:p>
            <a:endParaRPr lang="es-ES" b="1"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249032"/>
            <a:ext cx="10204601" cy="3693319"/>
          </a:xfrm>
          <a:prstGeom prst="rect">
            <a:avLst/>
          </a:prstGeom>
          <a:noFill/>
        </p:spPr>
        <p:txBody>
          <a:bodyPr wrap="square" rtlCol="0">
            <a:spAutoFit/>
          </a:bodyPr>
          <a:lstStyle/>
          <a:p>
            <a:r>
              <a:rPr lang="es-ES" b="1" dirty="0">
                <a:solidFill>
                  <a:schemeClr val="bg2"/>
                </a:solidFill>
              </a:rPr>
              <a:t>DESeq2</a:t>
            </a:r>
          </a:p>
          <a:p>
            <a:endParaRPr lang="es-ES" dirty="0">
              <a:solidFill>
                <a:schemeClr val="bg2"/>
              </a:solidFill>
            </a:endParaRPr>
          </a:p>
          <a:p>
            <a:pPr marL="285750" indent="-285750">
              <a:buFontTx/>
              <a:buChar char="-"/>
            </a:pPr>
            <a:r>
              <a:rPr lang="es-ES" dirty="0"/>
              <a:t>Paquete estadístico de R muy popular en estudios </a:t>
            </a:r>
            <a:r>
              <a:rPr lang="es-ES" dirty="0" err="1"/>
              <a:t>transcriptómicos</a:t>
            </a:r>
            <a:r>
              <a:rPr lang="es-ES" dirty="0"/>
              <a:t> </a:t>
            </a:r>
          </a:p>
          <a:p>
            <a:pPr marL="285750" indent="-285750">
              <a:buFontTx/>
              <a:buChar char="-"/>
            </a:pPr>
            <a:r>
              <a:rPr lang="es-ES" dirty="0"/>
              <a:t>En los estudios </a:t>
            </a:r>
            <a:r>
              <a:rPr lang="es-ES" dirty="0" err="1"/>
              <a:t>ómicos</a:t>
            </a:r>
            <a:r>
              <a:rPr lang="es-ES" dirty="0"/>
              <a:t> de poblaciones se puede utilizar en el contexto del análisis diferencial de abundancia, ya que la profundidad de secuenciación muchas veces no es uniforme entre las muestras.</a:t>
            </a:r>
          </a:p>
          <a:p>
            <a:pPr marL="285750" indent="-285750">
              <a:buFontTx/>
              <a:buChar char="-"/>
            </a:pPr>
            <a:r>
              <a:rPr lang="es-ES" dirty="0"/>
              <a:t>Permite corregir las diferencias en número de lecturas entre las muestras y la correlación de la variabilidad de los datos con respecto a la media de estos. </a:t>
            </a:r>
          </a:p>
          <a:p>
            <a:pPr marL="285750" indent="-285750">
              <a:buFontTx/>
              <a:buChar char="-"/>
            </a:pPr>
            <a:r>
              <a:rPr lang="es-ES" dirty="0"/>
              <a:t>DESeq2 no solo sirve para normalizar a nivel de lecturas crudas, si no también a nivel de conteos de una característica. </a:t>
            </a:r>
          </a:p>
          <a:p>
            <a:pPr marL="285750" indent="-285750">
              <a:buFontTx/>
              <a:buChar char="-"/>
            </a:pPr>
            <a:r>
              <a:rPr lang="es-ES" dirty="0"/>
              <a:t>Tras esto, se pueden llevar a cabo </a:t>
            </a:r>
            <a:r>
              <a:rPr lang="es-ES" dirty="0" err="1"/>
              <a:t>tests</a:t>
            </a:r>
            <a:r>
              <a:rPr lang="es-ES" dirty="0"/>
              <a:t> de asociación o correlación entre variables categóricas (como sexo, región, etc.).</a:t>
            </a:r>
          </a:p>
          <a:p>
            <a:endParaRPr lang="es-ES" dirty="0"/>
          </a:p>
        </p:txBody>
      </p:sp>
      <p:pic>
        <p:nvPicPr>
          <p:cNvPr id="7" name="Imagen 6" descr="Interfaz de usuario gráfica, Texto, Aplicación, Chat o mensaje de texto&#10;&#10;Descripción generada automáticamente">
            <a:extLst>
              <a:ext uri="{FF2B5EF4-FFF2-40B4-BE49-F238E27FC236}">
                <a16:creationId xmlns:a16="http://schemas.microsoft.com/office/drawing/2014/main" id="{A5E1221B-23F4-3649-96A4-638BA1827B0E}"/>
              </a:ext>
            </a:extLst>
          </p:cNvPr>
          <p:cNvPicPr>
            <a:picLocks noChangeAspect="1"/>
          </p:cNvPicPr>
          <p:nvPr/>
        </p:nvPicPr>
        <p:blipFill>
          <a:blip r:embed="rId2"/>
          <a:stretch>
            <a:fillRect/>
          </a:stretch>
        </p:blipFill>
        <p:spPr>
          <a:xfrm>
            <a:off x="1542555" y="4639612"/>
            <a:ext cx="2374556" cy="1524875"/>
          </a:xfrm>
          <a:prstGeom prst="rect">
            <a:avLst/>
          </a:prstGeom>
        </p:spPr>
      </p:pic>
      <p:pic>
        <p:nvPicPr>
          <p:cNvPr id="10" name="Imagen 9" descr="Interfaz de usuario gráfica, Texto, Aplicación, Correo electrónico&#10;&#10;Descripción generada automáticamente">
            <a:extLst>
              <a:ext uri="{FF2B5EF4-FFF2-40B4-BE49-F238E27FC236}">
                <a16:creationId xmlns:a16="http://schemas.microsoft.com/office/drawing/2014/main" id="{9CE49E12-6E06-9F43-9A78-E8D956C22503}"/>
              </a:ext>
            </a:extLst>
          </p:cNvPr>
          <p:cNvPicPr>
            <a:picLocks noChangeAspect="1"/>
          </p:cNvPicPr>
          <p:nvPr/>
        </p:nvPicPr>
        <p:blipFill rotWithShape="1">
          <a:blip r:embed="rId3"/>
          <a:srcRect t="1988" r="9705" b="6847"/>
          <a:stretch/>
        </p:blipFill>
        <p:spPr>
          <a:xfrm>
            <a:off x="6006585" y="4473878"/>
            <a:ext cx="3896360" cy="1856341"/>
          </a:xfrm>
          <a:prstGeom prst="rect">
            <a:avLst/>
          </a:prstGeom>
        </p:spPr>
      </p:pic>
      <p:sp>
        <p:nvSpPr>
          <p:cNvPr id="8" name="Marcador de texto 7">
            <a:extLst>
              <a:ext uri="{FF2B5EF4-FFF2-40B4-BE49-F238E27FC236}">
                <a16:creationId xmlns:a16="http://schemas.microsoft.com/office/drawing/2014/main" id="{162F5356-CB25-4B49-BAE6-D4E5B2146E8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618705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Paquetes de R de uso general en bioestadística y construcción de gráficos</a:t>
            </a:r>
          </a:p>
          <a:p>
            <a:endParaRPr lang="es-ES" b="1"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249032"/>
            <a:ext cx="9456245" cy="3139321"/>
          </a:xfrm>
          <a:prstGeom prst="rect">
            <a:avLst/>
          </a:prstGeom>
          <a:noFill/>
        </p:spPr>
        <p:txBody>
          <a:bodyPr wrap="square" rtlCol="0">
            <a:spAutoFit/>
          </a:bodyPr>
          <a:lstStyle/>
          <a:p>
            <a:r>
              <a:rPr lang="es-ES" b="1" dirty="0">
                <a:solidFill>
                  <a:schemeClr val="bg2"/>
                </a:solidFill>
              </a:rPr>
              <a:t>DESeq2</a:t>
            </a:r>
            <a:r>
              <a:rPr lang="es-ES" dirty="0">
                <a:solidFill>
                  <a:schemeClr val="bg2"/>
                </a:solidFill>
              </a:rPr>
              <a:t>.</a:t>
            </a:r>
          </a:p>
          <a:p>
            <a:endParaRPr lang="es-ES" dirty="0"/>
          </a:p>
          <a:p>
            <a:pPr marL="285750" indent="-285750">
              <a:buFontTx/>
              <a:buChar char="-"/>
            </a:pPr>
            <a:r>
              <a:rPr lang="es-ES" dirty="0"/>
              <a:t>Los resultados de aplicar este tipo de test son muy similares a los que se obtienen en </a:t>
            </a:r>
            <a:r>
              <a:rPr lang="es-ES" dirty="0" err="1"/>
              <a:t>transcriptómica</a:t>
            </a:r>
            <a:r>
              <a:rPr lang="es-ES" dirty="0"/>
              <a:t> para ver si un gen esta diferencialmente expresado.</a:t>
            </a:r>
          </a:p>
          <a:p>
            <a:pPr marL="285750" indent="-285750">
              <a:buFontTx/>
              <a:buChar char="-"/>
            </a:pPr>
            <a:r>
              <a:rPr lang="es-ES" dirty="0"/>
              <a:t>Se suelen obtener unas tablas en las que </a:t>
            </a:r>
            <a:r>
              <a:rPr lang="es-ES" b="1" dirty="0">
                <a:solidFill>
                  <a:schemeClr val="bg2"/>
                </a:solidFill>
              </a:rPr>
              <a:t>cada fila </a:t>
            </a:r>
            <a:r>
              <a:rPr lang="es-ES" dirty="0"/>
              <a:t>en lugar de un gen, representa a un </a:t>
            </a:r>
            <a:r>
              <a:rPr lang="es-ES" b="1" dirty="0">
                <a:solidFill>
                  <a:schemeClr val="bg2"/>
                </a:solidFill>
              </a:rPr>
              <a:t>OTU o ASV</a:t>
            </a:r>
            <a:r>
              <a:rPr lang="es-ES" dirty="0"/>
              <a:t>, y en las distintas columnas se representa la media de conteos de esa unidad taxonómica en cada muestra, el log2FoldChange, cuyo valor positivo indica que esta unidad taxonómica está más representada en el sentido de nuestra comparación y un valor negativo lo contrario, y un p-valor y p-valor ajustado que indican, respectivamente, como de significativa es la diferencia en la abundancia de nuestro taxón entre las dos comparaciones.</a:t>
            </a:r>
          </a:p>
        </p:txBody>
      </p:sp>
      <p:sp>
        <p:nvSpPr>
          <p:cNvPr id="7" name="Marcador de texto 6">
            <a:extLst>
              <a:ext uri="{FF2B5EF4-FFF2-40B4-BE49-F238E27FC236}">
                <a16:creationId xmlns:a16="http://schemas.microsoft.com/office/drawing/2014/main" id="{6AAA1A85-F73B-5D4D-AD09-8826CB797B1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143163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2F597A-C9DD-5543-920A-C2B990DD4D8A}"/>
              </a:ext>
            </a:extLst>
          </p:cNvPr>
          <p:cNvSpPr>
            <a:spLocks noGrp="1"/>
          </p:cNvSpPr>
          <p:nvPr>
            <p:ph type="body" sz="quarter" idx="11"/>
          </p:nvPr>
        </p:nvSpPr>
        <p:spPr>
          <a:xfrm>
            <a:off x="312869" y="855133"/>
            <a:ext cx="11415107" cy="922865"/>
          </a:xfrm>
        </p:spPr>
        <p:txBody>
          <a:bodyPr/>
          <a:lstStyle/>
          <a:p>
            <a:pPr marL="1143000" indent="-1143000">
              <a:buAutoNum type="arabicPeriod"/>
            </a:pPr>
            <a:r>
              <a:rPr lang="es-ES" sz="3600" b="1" dirty="0"/>
              <a:t>Introducción al análisis de datos </a:t>
            </a:r>
            <a:r>
              <a:rPr lang="es-ES" sz="3600" b="1" dirty="0" err="1"/>
              <a:t>ómicos</a:t>
            </a:r>
            <a:r>
              <a:rPr lang="es-ES" sz="3600" b="1" dirty="0"/>
              <a:t> de poblaciones. Diseños experimentales </a:t>
            </a:r>
            <a:endParaRPr lang="es-ES_tradnl" sz="3600" b="1" dirty="0"/>
          </a:p>
          <a:p>
            <a:pPr marL="1143000" indent="-1143000">
              <a:buAutoNum type="arabicPeriod"/>
            </a:pPr>
            <a:r>
              <a:rPr lang="es-ES_tradnl" sz="3600" b="1" dirty="0"/>
              <a:t>Metagenómica </a:t>
            </a:r>
            <a:r>
              <a:rPr lang="es-ES_tradnl" sz="3600" b="1" i="1" dirty="0"/>
              <a:t>(</a:t>
            </a:r>
            <a:r>
              <a:rPr lang="es-ES_tradnl" sz="3600" b="1" i="1" dirty="0" err="1"/>
              <a:t>whole</a:t>
            </a:r>
            <a:r>
              <a:rPr lang="es-ES_tradnl" sz="3600" b="1" i="1" dirty="0"/>
              <a:t> </a:t>
            </a:r>
            <a:r>
              <a:rPr lang="es-ES_tradnl" sz="3600" b="1" i="1" dirty="0" err="1"/>
              <a:t>genome</a:t>
            </a:r>
            <a:r>
              <a:rPr lang="es-ES_tradnl" sz="3600" b="1" i="1" dirty="0"/>
              <a:t> </a:t>
            </a:r>
            <a:r>
              <a:rPr lang="es-ES_tradnl" sz="3600" b="1" i="1" dirty="0" err="1"/>
              <a:t>sequencing</a:t>
            </a:r>
            <a:r>
              <a:rPr lang="es-ES_tradnl" sz="3600" b="1" dirty="0"/>
              <a:t>)</a:t>
            </a:r>
          </a:p>
          <a:p>
            <a:pPr marL="1143000" indent="-1143000">
              <a:buAutoNum type="arabicPeriod"/>
            </a:pPr>
            <a:r>
              <a:rPr lang="es-ES_tradnl" sz="3600" b="1" dirty="0"/>
              <a:t>Metataxonómica</a:t>
            </a:r>
            <a:r>
              <a:rPr lang="es-ES" sz="3600" dirty="0"/>
              <a:t>  </a:t>
            </a:r>
          </a:p>
          <a:p>
            <a:pPr marL="1143000" indent="-1143000">
              <a:buAutoNum type="arabicPeriod"/>
            </a:pPr>
            <a:r>
              <a:rPr lang="es-ES" sz="3600" b="1" dirty="0"/>
              <a:t>Análisis e interpretación biológica de resultados, principales herramientas de análisis </a:t>
            </a:r>
            <a:r>
              <a:rPr lang="es-ES" sz="3600" b="1" dirty="0" err="1"/>
              <a:t>bioestadístico</a:t>
            </a:r>
            <a:r>
              <a:rPr lang="es-ES" sz="3600" b="1" dirty="0"/>
              <a:t> </a:t>
            </a:r>
          </a:p>
          <a:p>
            <a:pPr marL="1143000" indent="-1143000">
              <a:buAutoNum type="arabicPeriod"/>
            </a:pPr>
            <a:r>
              <a:rPr lang="es-ES" sz="3600" b="1" dirty="0"/>
              <a:t>Otras herramientas e interfaces web para llevar a cabo análisis en estudios </a:t>
            </a:r>
            <a:r>
              <a:rPr lang="es-ES" sz="3600" b="1" dirty="0" err="1"/>
              <a:t>ómicos</a:t>
            </a:r>
            <a:r>
              <a:rPr lang="es-ES" sz="3600" b="1" dirty="0"/>
              <a:t> de poblaciones </a:t>
            </a:r>
          </a:p>
          <a:p>
            <a:pPr marL="742950" indent="-742950">
              <a:buAutoNum type="arabicPeriod" startAt="4"/>
            </a:pPr>
            <a:endParaRPr lang="es-ES" sz="3600" b="1" dirty="0"/>
          </a:p>
          <a:p>
            <a:pPr marL="1143000" indent="-1143000">
              <a:buAutoNum type="arabicPeriod"/>
            </a:pPr>
            <a:endParaRPr lang="es-ES_tradnl" sz="3600" b="1" dirty="0"/>
          </a:p>
          <a:p>
            <a:pPr marL="1143000" indent="-1143000">
              <a:buAutoNum type="arabicPeriod"/>
            </a:pPr>
            <a:endParaRPr lang="es-ES" dirty="0"/>
          </a:p>
        </p:txBody>
      </p:sp>
      <p:sp>
        <p:nvSpPr>
          <p:cNvPr id="4" name="Marcador de texto 3">
            <a:extLst>
              <a:ext uri="{FF2B5EF4-FFF2-40B4-BE49-F238E27FC236}">
                <a16:creationId xmlns:a16="http://schemas.microsoft.com/office/drawing/2014/main" id="{97CCC9AE-EC67-914C-A901-89E9EF2896B8}"/>
              </a:ext>
            </a:extLst>
          </p:cNvPr>
          <p:cNvSpPr>
            <a:spLocks noGrp="1"/>
          </p:cNvSpPr>
          <p:nvPr>
            <p:ph type="body" sz="quarter" idx="12"/>
          </p:nvPr>
        </p:nvSpPr>
        <p:spPr/>
        <p:txBody>
          <a:bodyPr/>
          <a:lstStyle/>
          <a:p>
            <a:r>
              <a:rPr lang="es-ES" dirty="0"/>
              <a:t>Curso 2024-25</a:t>
            </a:r>
          </a:p>
        </p:txBody>
      </p:sp>
    </p:spTree>
    <p:extLst>
      <p:ext uri="{BB962C8B-B14F-4D97-AF65-F5344CB8AC3E}">
        <p14:creationId xmlns:p14="http://schemas.microsoft.com/office/powerpoint/2010/main" val="2314481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Paquetes de R de uso general en bioestadística y construcción de gráficos</a:t>
            </a:r>
          </a:p>
          <a:p>
            <a:endParaRPr lang="es-ES" b="1"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249032"/>
            <a:ext cx="9456245" cy="3693319"/>
          </a:xfrm>
          <a:prstGeom prst="rect">
            <a:avLst/>
          </a:prstGeom>
          <a:noFill/>
        </p:spPr>
        <p:txBody>
          <a:bodyPr wrap="square" rtlCol="0">
            <a:spAutoFit/>
          </a:bodyPr>
          <a:lstStyle/>
          <a:p>
            <a:r>
              <a:rPr lang="es-ES" b="1" dirty="0">
                <a:solidFill>
                  <a:schemeClr val="bg2"/>
                </a:solidFill>
              </a:rPr>
              <a:t>DESeq2</a:t>
            </a:r>
            <a:r>
              <a:rPr lang="es-ES" dirty="0">
                <a:solidFill>
                  <a:schemeClr val="bg2"/>
                </a:solidFill>
              </a:rPr>
              <a:t>.</a:t>
            </a:r>
          </a:p>
          <a:p>
            <a:endParaRPr lang="es-ES" dirty="0"/>
          </a:p>
          <a:p>
            <a:r>
              <a:rPr lang="es-ES" b="1" dirty="0">
                <a:solidFill>
                  <a:schemeClr val="bg2"/>
                </a:solidFill>
              </a:rPr>
              <a:t>p-valores bajos </a:t>
            </a:r>
            <a:r>
              <a:rPr lang="es-ES" dirty="0"/>
              <a:t>indican que nuestra comparación es </a:t>
            </a:r>
            <a:r>
              <a:rPr lang="es-ES" b="1" dirty="0">
                <a:solidFill>
                  <a:schemeClr val="bg2"/>
                </a:solidFill>
              </a:rPr>
              <a:t>significativa </a:t>
            </a:r>
            <a:r>
              <a:rPr lang="es-ES" dirty="0"/>
              <a:t>(se puede establecer un umbral más o menos bajo, 0.05, 0.01, según estemos dispuestos a asumir errores) y que el p-valor ajustado sirve para reducir aún más la posibilidad de que en comparaciones múltiples (hay muchas unidades taxonómicas a comparar) se acepte como significativa una comparativa que no lo es, así que se ajusta el resultado en base a cuantos </a:t>
            </a:r>
            <a:r>
              <a:rPr lang="es-ES" dirty="0" err="1"/>
              <a:t>tests</a:t>
            </a:r>
            <a:r>
              <a:rPr lang="es-ES" dirty="0"/>
              <a:t> distintos se han realizados. </a:t>
            </a:r>
          </a:p>
          <a:p>
            <a:endParaRPr lang="es-ES" dirty="0"/>
          </a:p>
          <a:p>
            <a:r>
              <a:rPr lang="es-ES" dirty="0"/>
              <a:t>- Para utilizar DESeq2 con nuestros datos, si los tenemos en un formato </a:t>
            </a:r>
            <a:r>
              <a:rPr lang="es-ES" dirty="0" err="1"/>
              <a:t>phyloseq</a:t>
            </a:r>
            <a:r>
              <a:rPr lang="es-ES" dirty="0"/>
              <a:t> bastará con utilizar una función </a:t>
            </a:r>
            <a:r>
              <a:rPr lang="es-ES" b="1" dirty="0">
                <a:solidFill>
                  <a:schemeClr val="bg2"/>
                </a:solidFill>
              </a:rPr>
              <a:t>como phyloseq_to_deseq2 </a:t>
            </a:r>
            <a:r>
              <a:rPr lang="es-ES" dirty="0"/>
              <a:t>que crea un objeto DESeq2 que puede ser normalizado y al que se puede realizar un test paramétrico o no paramétrico.</a:t>
            </a:r>
          </a:p>
          <a:p>
            <a:endParaRPr lang="es-ES" dirty="0"/>
          </a:p>
        </p:txBody>
      </p:sp>
      <p:sp>
        <p:nvSpPr>
          <p:cNvPr id="7" name="Marcador de texto 6">
            <a:extLst>
              <a:ext uri="{FF2B5EF4-FFF2-40B4-BE49-F238E27FC236}">
                <a16:creationId xmlns:a16="http://schemas.microsoft.com/office/drawing/2014/main" id="{4D40D5C2-8CF2-1A41-B7FA-DA8669B59FD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7356220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Paquetes de R de uso general en bioestadística y construcción de gráficos</a:t>
            </a:r>
          </a:p>
          <a:p>
            <a:endParaRPr lang="es-ES" b="1"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249032"/>
            <a:ext cx="9456245" cy="369332"/>
          </a:xfrm>
          <a:prstGeom prst="rect">
            <a:avLst/>
          </a:prstGeom>
          <a:noFill/>
        </p:spPr>
        <p:txBody>
          <a:bodyPr wrap="square" rtlCol="0">
            <a:spAutoFit/>
          </a:bodyPr>
          <a:lstStyle/>
          <a:p>
            <a:r>
              <a:rPr lang="es-ES" b="1" dirty="0">
                <a:solidFill>
                  <a:schemeClr val="bg2"/>
                </a:solidFill>
              </a:rPr>
              <a:t>DESeq2</a:t>
            </a:r>
            <a:r>
              <a:rPr lang="es-ES" dirty="0">
                <a:solidFill>
                  <a:schemeClr val="bg2"/>
                </a:solidFill>
              </a:rPr>
              <a:t>.</a:t>
            </a:r>
          </a:p>
        </p:txBody>
      </p:sp>
      <p:pic>
        <p:nvPicPr>
          <p:cNvPr id="10" name="Imagen 9" descr="Interfaz de usuario gráfica, Texto, Aplicación, Correo electrónico&#10;&#10;Descripción generada automáticamente">
            <a:extLst>
              <a:ext uri="{FF2B5EF4-FFF2-40B4-BE49-F238E27FC236}">
                <a16:creationId xmlns:a16="http://schemas.microsoft.com/office/drawing/2014/main" id="{9229F891-A605-9F48-BA29-3AD394100543}"/>
              </a:ext>
            </a:extLst>
          </p:cNvPr>
          <p:cNvPicPr>
            <a:picLocks noChangeAspect="1"/>
          </p:cNvPicPr>
          <p:nvPr/>
        </p:nvPicPr>
        <p:blipFill>
          <a:blip r:embed="rId2"/>
          <a:stretch>
            <a:fillRect/>
          </a:stretch>
        </p:blipFill>
        <p:spPr>
          <a:xfrm>
            <a:off x="1965959" y="1508515"/>
            <a:ext cx="8057953" cy="4801275"/>
          </a:xfrm>
          <a:prstGeom prst="rect">
            <a:avLst/>
          </a:prstGeom>
        </p:spPr>
      </p:pic>
      <p:sp>
        <p:nvSpPr>
          <p:cNvPr id="11" name="Rectángulo 10">
            <a:extLst>
              <a:ext uri="{FF2B5EF4-FFF2-40B4-BE49-F238E27FC236}">
                <a16:creationId xmlns:a16="http://schemas.microsoft.com/office/drawing/2014/main" id="{41F503A5-D830-5343-AC0B-CF183107E108}"/>
              </a:ext>
            </a:extLst>
          </p:cNvPr>
          <p:cNvSpPr/>
          <p:nvPr/>
        </p:nvSpPr>
        <p:spPr>
          <a:xfrm>
            <a:off x="2314588" y="6250767"/>
            <a:ext cx="8957953" cy="369332"/>
          </a:xfrm>
          <a:prstGeom prst="rect">
            <a:avLst/>
          </a:prstGeom>
        </p:spPr>
        <p:txBody>
          <a:bodyPr wrap="square">
            <a:spAutoFit/>
          </a:bodyPr>
          <a:lstStyle/>
          <a:p>
            <a:r>
              <a:rPr lang="es-ES" dirty="0"/>
              <a:t>https://joey711.github.io/</a:t>
            </a:r>
            <a:r>
              <a:rPr lang="es-ES" dirty="0" err="1"/>
              <a:t>phyloseq-extensions</a:t>
            </a:r>
            <a:r>
              <a:rPr lang="es-ES" dirty="0"/>
              <a:t>/DESeq2.html</a:t>
            </a:r>
          </a:p>
        </p:txBody>
      </p:sp>
      <p:sp>
        <p:nvSpPr>
          <p:cNvPr id="4" name="Marcador de texto 3">
            <a:extLst>
              <a:ext uri="{FF2B5EF4-FFF2-40B4-BE49-F238E27FC236}">
                <a16:creationId xmlns:a16="http://schemas.microsoft.com/office/drawing/2014/main" id="{2D8DD1ED-0F64-3E42-BABE-A30B0EAB618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0449896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Paquetes de R de uso general en bioestadística y construcción de gráficos</a:t>
            </a:r>
          </a:p>
          <a:p>
            <a:endParaRPr lang="es-ES" b="1"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249032"/>
            <a:ext cx="9456245" cy="369332"/>
          </a:xfrm>
          <a:prstGeom prst="rect">
            <a:avLst/>
          </a:prstGeom>
          <a:noFill/>
        </p:spPr>
        <p:txBody>
          <a:bodyPr wrap="square" rtlCol="0">
            <a:spAutoFit/>
          </a:bodyPr>
          <a:lstStyle/>
          <a:p>
            <a:r>
              <a:rPr lang="es-ES" b="1" dirty="0">
                <a:solidFill>
                  <a:schemeClr val="bg2"/>
                </a:solidFill>
              </a:rPr>
              <a:t>DESeq2</a:t>
            </a:r>
            <a:r>
              <a:rPr lang="es-ES" dirty="0">
                <a:solidFill>
                  <a:schemeClr val="bg2"/>
                </a:solidFill>
              </a:rPr>
              <a:t>.</a:t>
            </a:r>
          </a:p>
        </p:txBody>
      </p:sp>
      <p:pic>
        <p:nvPicPr>
          <p:cNvPr id="7" name="Imagen 6" descr="Tabla&#10;&#10;Descripción generada automáticamente">
            <a:extLst>
              <a:ext uri="{FF2B5EF4-FFF2-40B4-BE49-F238E27FC236}">
                <a16:creationId xmlns:a16="http://schemas.microsoft.com/office/drawing/2014/main" id="{45E67576-2A59-EF45-8D28-D38740C6445E}"/>
              </a:ext>
            </a:extLst>
          </p:cNvPr>
          <p:cNvPicPr>
            <a:picLocks noChangeAspect="1"/>
          </p:cNvPicPr>
          <p:nvPr/>
        </p:nvPicPr>
        <p:blipFill>
          <a:blip r:embed="rId2"/>
          <a:stretch>
            <a:fillRect/>
          </a:stretch>
        </p:blipFill>
        <p:spPr>
          <a:xfrm>
            <a:off x="2598403" y="1671133"/>
            <a:ext cx="6371516" cy="4399380"/>
          </a:xfrm>
          <a:prstGeom prst="rect">
            <a:avLst/>
          </a:prstGeom>
        </p:spPr>
      </p:pic>
      <p:sp>
        <p:nvSpPr>
          <p:cNvPr id="4" name="Rectángulo 3">
            <a:extLst>
              <a:ext uri="{FF2B5EF4-FFF2-40B4-BE49-F238E27FC236}">
                <a16:creationId xmlns:a16="http://schemas.microsoft.com/office/drawing/2014/main" id="{A61D9949-4D4D-E74E-9773-93655745B6E6}"/>
              </a:ext>
            </a:extLst>
          </p:cNvPr>
          <p:cNvSpPr/>
          <p:nvPr/>
        </p:nvSpPr>
        <p:spPr>
          <a:xfrm>
            <a:off x="2088957" y="6103342"/>
            <a:ext cx="8957953" cy="369332"/>
          </a:xfrm>
          <a:prstGeom prst="rect">
            <a:avLst/>
          </a:prstGeom>
        </p:spPr>
        <p:txBody>
          <a:bodyPr wrap="square">
            <a:spAutoFit/>
          </a:bodyPr>
          <a:lstStyle/>
          <a:p>
            <a:r>
              <a:rPr lang="es-ES" dirty="0"/>
              <a:t>https://joey711.github.io/</a:t>
            </a:r>
            <a:r>
              <a:rPr lang="es-ES" dirty="0" err="1"/>
              <a:t>phyloseq-extensions</a:t>
            </a:r>
            <a:r>
              <a:rPr lang="es-ES" dirty="0"/>
              <a:t>/DESeq2.html</a:t>
            </a:r>
          </a:p>
        </p:txBody>
      </p:sp>
      <p:sp>
        <p:nvSpPr>
          <p:cNvPr id="10" name="Marcador de texto 9">
            <a:extLst>
              <a:ext uri="{FF2B5EF4-FFF2-40B4-BE49-F238E27FC236}">
                <a16:creationId xmlns:a16="http://schemas.microsoft.com/office/drawing/2014/main" id="{3D5911D0-4547-6043-8BD6-F22CF2C68B1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45561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Paquetes de R de uso general en bioestadística y construcción de gráficos</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645493" y="1626670"/>
            <a:ext cx="7080254" cy="2862322"/>
          </a:xfrm>
          <a:prstGeom prst="rect">
            <a:avLst/>
          </a:prstGeom>
          <a:noFill/>
        </p:spPr>
        <p:txBody>
          <a:bodyPr wrap="square" rtlCol="0">
            <a:spAutoFit/>
          </a:bodyPr>
          <a:lstStyle/>
          <a:p>
            <a:pPr lvl="1"/>
            <a:r>
              <a:rPr lang="es-ES" b="1" dirty="0" err="1">
                <a:solidFill>
                  <a:schemeClr val="bg2"/>
                </a:solidFill>
              </a:rPr>
              <a:t>Tidyverse</a:t>
            </a:r>
            <a:endParaRPr lang="es-ES" b="1" dirty="0">
              <a:solidFill>
                <a:schemeClr val="bg2"/>
              </a:solidFill>
            </a:endParaRPr>
          </a:p>
          <a:p>
            <a:pPr lvl="1"/>
            <a:endParaRPr lang="es-ES" dirty="0">
              <a:solidFill>
                <a:schemeClr val="bg2"/>
              </a:solidFill>
            </a:endParaRPr>
          </a:p>
          <a:p>
            <a:pPr marL="742950" lvl="1" indent="-285750">
              <a:buFontTx/>
              <a:buChar char="-"/>
            </a:pPr>
            <a:r>
              <a:rPr lang="es-ES" dirty="0"/>
              <a:t>Paquete muy útil para manipular y analizar datos, sobre todo aquellos en formato de </a:t>
            </a:r>
            <a:r>
              <a:rPr lang="es-ES" dirty="0" err="1"/>
              <a:t>data.frame</a:t>
            </a:r>
            <a:r>
              <a:rPr lang="es-ES" dirty="0"/>
              <a:t> que solemos visualizar como tablas. </a:t>
            </a:r>
          </a:p>
          <a:p>
            <a:pPr marL="742950" lvl="1" indent="-285750">
              <a:buFontTx/>
              <a:buChar char="-"/>
            </a:pPr>
            <a:r>
              <a:rPr lang="es-ES" dirty="0"/>
              <a:t>Incluye la instalación de paquetes como </a:t>
            </a:r>
            <a:r>
              <a:rPr lang="es-ES" b="1" dirty="0" err="1"/>
              <a:t>dplyr</a:t>
            </a:r>
            <a:r>
              <a:rPr lang="es-ES" b="1" dirty="0"/>
              <a:t>, </a:t>
            </a:r>
            <a:r>
              <a:rPr lang="es-ES" b="1" dirty="0" err="1"/>
              <a:t>tidyr</a:t>
            </a:r>
            <a:r>
              <a:rPr lang="es-ES" b="1" dirty="0"/>
              <a:t>, ggplot2 </a:t>
            </a:r>
            <a:r>
              <a:rPr lang="es-ES" dirty="0"/>
              <a:t>que ayudan al manejo de los datos.</a:t>
            </a:r>
          </a:p>
          <a:p>
            <a:pPr marL="742950" lvl="1" indent="-285750">
              <a:buFontTx/>
              <a:buChar char="-"/>
            </a:pPr>
            <a:r>
              <a:rPr lang="es-ES" dirty="0" err="1"/>
              <a:t>dplyr</a:t>
            </a:r>
            <a:r>
              <a:rPr lang="es-ES" dirty="0"/>
              <a:t> y </a:t>
            </a:r>
            <a:r>
              <a:rPr lang="es-ES" dirty="0" err="1"/>
              <a:t>tidyr</a:t>
            </a:r>
            <a:r>
              <a:rPr lang="es-ES" dirty="0"/>
              <a:t> son muy útiles para manejar objetos de la clase </a:t>
            </a:r>
            <a:r>
              <a:rPr lang="es-ES" dirty="0" err="1"/>
              <a:t>data.frame</a:t>
            </a:r>
            <a:r>
              <a:rPr lang="es-ES" dirty="0"/>
              <a:t> que se quieren visualizar como tablas. </a:t>
            </a:r>
          </a:p>
          <a:p>
            <a:endParaRPr lang="es-ES" dirty="0"/>
          </a:p>
        </p:txBody>
      </p:sp>
      <p:pic>
        <p:nvPicPr>
          <p:cNvPr id="8" name="Imagen 7" descr="Un dibujo de una persona&#10;&#10;Descripción generada automáticamente con confianza baja">
            <a:extLst>
              <a:ext uri="{FF2B5EF4-FFF2-40B4-BE49-F238E27FC236}">
                <a16:creationId xmlns:a16="http://schemas.microsoft.com/office/drawing/2014/main" id="{3308EF2F-BD62-3441-BA28-A96EE2AD51EE}"/>
              </a:ext>
            </a:extLst>
          </p:cNvPr>
          <p:cNvPicPr>
            <a:picLocks noChangeAspect="1"/>
          </p:cNvPicPr>
          <p:nvPr/>
        </p:nvPicPr>
        <p:blipFill>
          <a:blip r:embed="rId2"/>
          <a:stretch>
            <a:fillRect/>
          </a:stretch>
        </p:blipFill>
        <p:spPr>
          <a:xfrm>
            <a:off x="8173753" y="1903620"/>
            <a:ext cx="2782181" cy="3384819"/>
          </a:xfrm>
          <a:prstGeom prst="rect">
            <a:avLst/>
          </a:prstGeom>
        </p:spPr>
      </p:pic>
      <p:sp>
        <p:nvSpPr>
          <p:cNvPr id="10" name="Rectángulo 9">
            <a:extLst>
              <a:ext uri="{FF2B5EF4-FFF2-40B4-BE49-F238E27FC236}">
                <a16:creationId xmlns:a16="http://schemas.microsoft.com/office/drawing/2014/main" id="{E4470C33-D6EF-7840-AB1B-A5A7928B2CAE}"/>
              </a:ext>
            </a:extLst>
          </p:cNvPr>
          <p:cNvSpPr/>
          <p:nvPr/>
        </p:nvSpPr>
        <p:spPr>
          <a:xfrm>
            <a:off x="8058150" y="5604513"/>
            <a:ext cx="2749535" cy="369332"/>
          </a:xfrm>
          <a:prstGeom prst="rect">
            <a:avLst/>
          </a:prstGeom>
        </p:spPr>
        <p:txBody>
          <a:bodyPr wrap="none">
            <a:spAutoFit/>
          </a:bodyPr>
          <a:lstStyle/>
          <a:p>
            <a:r>
              <a:rPr lang="es-ES" dirty="0"/>
              <a:t>https://</a:t>
            </a:r>
            <a:r>
              <a:rPr lang="es-ES" dirty="0" err="1"/>
              <a:t>www.tidyverse.org</a:t>
            </a:r>
            <a:endParaRPr lang="es-ES" dirty="0"/>
          </a:p>
        </p:txBody>
      </p:sp>
      <p:sp>
        <p:nvSpPr>
          <p:cNvPr id="7" name="Marcador de texto 6">
            <a:extLst>
              <a:ext uri="{FF2B5EF4-FFF2-40B4-BE49-F238E27FC236}">
                <a16:creationId xmlns:a16="http://schemas.microsoft.com/office/drawing/2014/main" id="{6D9B6E29-E7D9-BC42-BC88-55D795D4472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577026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Paquetes de R de uso general en bioestadística y construcción de gráficos</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4" name="Rectángulo 3">
            <a:extLst>
              <a:ext uri="{FF2B5EF4-FFF2-40B4-BE49-F238E27FC236}">
                <a16:creationId xmlns:a16="http://schemas.microsoft.com/office/drawing/2014/main" id="{A8108D29-58EE-3A4B-B40C-F2FF34829AA2}"/>
              </a:ext>
            </a:extLst>
          </p:cNvPr>
          <p:cNvSpPr/>
          <p:nvPr/>
        </p:nvSpPr>
        <p:spPr>
          <a:xfrm>
            <a:off x="544448" y="1397675"/>
            <a:ext cx="8764555" cy="2862322"/>
          </a:xfrm>
          <a:prstGeom prst="rect">
            <a:avLst/>
          </a:prstGeom>
        </p:spPr>
        <p:txBody>
          <a:bodyPr wrap="square">
            <a:spAutoFit/>
          </a:bodyPr>
          <a:lstStyle/>
          <a:p>
            <a:pPr lvl="1"/>
            <a:r>
              <a:rPr lang="es-ES" b="1" dirty="0" err="1">
                <a:solidFill>
                  <a:schemeClr val="bg2"/>
                </a:solidFill>
              </a:rPr>
              <a:t>dplyr</a:t>
            </a:r>
            <a:endParaRPr lang="es-ES" b="1" dirty="0">
              <a:solidFill>
                <a:schemeClr val="bg2"/>
              </a:solidFill>
            </a:endParaRPr>
          </a:p>
          <a:p>
            <a:pPr lvl="1"/>
            <a:endParaRPr lang="es-ES" b="1" dirty="0">
              <a:solidFill>
                <a:schemeClr val="bg2"/>
              </a:solidFill>
            </a:endParaRPr>
          </a:p>
          <a:p>
            <a:pPr lvl="1"/>
            <a:r>
              <a:rPr lang="es-ES" dirty="0"/>
              <a:t>Algunas de las funciones más utilizadas de </a:t>
            </a:r>
            <a:r>
              <a:rPr lang="es-ES" dirty="0" err="1"/>
              <a:t>dplyr</a:t>
            </a:r>
            <a:r>
              <a:rPr lang="es-ES" dirty="0"/>
              <a:t> son las siguientes:</a:t>
            </a:r>
          </a:p>
          <a:p>
            <a:r>
              <a:rPr lang="es-ES" b="1" dirty="0"/>
              <a:t>	</a:t>
            </a:r>
            <a:r>
              <a:rPr lang="es-ES" b="1" dirty="0" err="1"/>
              <a:t>filter</a:t>
            </a:r>
            <a:r>
              <a:rPr lang="es-ES" dirty="0"/>
              <a:t>: Permite selecciona condiciones en las filas que queremos seleccionar</a:t>
            </a:r>
          </a:p>
          <a:p>
            <a:r>
              <a:rPr lang="es-ES" b="1" dirty="0"/>
              <a:t>	</a:t>
            </a:r>
            <a:r>
              <a:rPr lang="es-ES" b="1" dirty="0" err="1"/>
              <a:t>select</a:t>
            </a:r>
            <a:r>
              <a:rPr lang="es-ES" dirty="0"/>
              <a:t>: Permite extraer columnas</a:t>
            </a:r>
          </a:p>
          <a:p>
            <a:r>
              <a:rPr lang="es-ES" b="1" dirty="0"/>
              <a:t>	</a:t>
            </a:r>
            <a:r>
              <a:rPr lang="es-ES" b="1" dirty="0" err="1"/>
              <a:t>mutate</a:t>
            </a:r>
            <a:r>
              <a:rPr lang="es-ES" dirty="0"/>
              <a:t>: Permite crear columnas nuevas en base a la información de otras columnas</a:t>
            </a:r>
          </a:p>
          <a:p>
            <a:r>
              <a:rPr lang="es-ES" b="1" dirty="0"/>
              <a:t>	</a:t>
            </a:r>
            <a:r>
              <a:rPr lang="es-ES" b="1" dirty="0" err="1"/>
              <a:t>count</a:t>
            </a:r>
            <a:r>
              <a:rPr lang="es-ES" dirty="0"/>
              <a:t>: Para obtener el total de datos</a:t>
            </a:r>
          </a:p>
          <a:p>
            <a:r>
              <a:rPr lang="es-ES" b="1" dirty="0"/>
              <a:t>	</a:t>
            </a:r>
            <a:r>
              <a:rPr lang="es-ES" b="1" dirty="0" err="1"/>
              <a:t>arrange</a:t>
            </a:r>
            <a:r>
              <a:rPr lang="es-ES" dirty="0"/>
              <a:t>: Reordena los datos</a:t>
            </a:r>
          </a:p>
        </p:txBody>
      </p:sp>
      <p:sp>
        <p:nvSpPr>
          <p:cNvPr id="7" name="Rectángulo 6">
            <a:extLst>
              <a:ext uri="{FF2B5EF4-FFF2-40B4-BE49-F238E27FC236}">
                <a16:creationId xmlns:a16="http://schemas.microsoft.com/office/drawing/2014/main" id="{CD04E2FC-BFE6-6C42-A8E0-3D5A96B11BA0}"/>
              </a:ext>
            </a:extLst>
          </p:cNvPr>
          <p:cNvSpPr/>
          <p:nvPr/>
        </p:nvSpPr>
        <p:spPr>
          <a:xfrm>
            <a:off x="1323713" y="4536995"/>
            <a:ext cx="6096000" cy="1477328"/>
          </a:xfrm>
          <a:prstGeom prst="rect">
            <a:avLst/>
          </a:prstGeom>
        </p:spPr>
        <p:txBody>
          <a:bodyPr>
            <a:spAutoFit/>
          </a:bodyPr>
          <a:lstStyle/>
          <a:p>
            <a:r>
              <a:rPr lang="es-ES" dirty="0"/>
              <a:t># </a:t>
            </a:r>
            <a:r>
              <a:rPr lang="es-ES" dirty="0" err="1"/>
              <a:t>The</a:t>
            </a:r>
            <a:r>
              <a:rPr lang="es-ES" dirty="0"/>
              <a:t> </a:t>
            </a:r>
            <a:r>
              <a:rPr lang="es-ES" dirty="0" err="1"/>
              <a:t>easiest</a:t>
            </a:r>
            <a:r>
              <a:rPr lang="es-ES" dirty="0"/>
              <a:t> </a:t>
            </a:r>
            <a:r>
              <a:rPr lang="es-ES" dirty="0" err="1"/>
              <a:t>way</a:t>
            </a:r>
            <a:r>
              <a:rPr lang="es-ES" dirty="0"/>
              <a:t> to </a:t>
            </a:r>
            <a:r>
              <a:rPr lang="es-ES" dirty="0" err="1"/>
              <a:t>get</a:t>
            </a:r>
            <a:r>
              <a:rPr lang="es-ES" dirty="0"/>
              <a:t> </a:t>
            </a:r>
            <a:r>
              <a:rPr lang="es-ES" dirty="0" err="1"/>
              <a:t>dplyr</a:t>
            </a:r>
            <a:r>
              <a:rPr lang="es-ES" dirty="0"/>
              <a:t> </a:t>
            </a:r>
            <a:r>
              <a:rPr lang="es-ES" dirty="0" err="1"/>
              <a:t>is</a:t>
            </a:r>
            <a:r>
              <a:rPr lang="es-ES" dirty="0"/>
              <a:t> to </a:t>
            </a:r>
            <a:r>
              <a:rPr lang="es-ES" dirty="0" err="1"/>
              <a:t>install</a:t>
            </a:r>
            <a:r>
              <a:rPr lang="es-ES" dirty="0"/>
              <a:t> </a:t>
            </a:r>
            <a:r>
              <a:rPr lang="es-ES" dirty="0" err="1"/>
              <a:t>the</a:t>
            </a:r>
            <a:r>
              <a:rPr lang="es-ES" dirty="0"/>
              <a:t> </a:t>
            </a:r>
            <a:r>
              <a:rPr lang="es-ES" dirty="0" err="1"/>
              <a:t>whole</a:t>
            </a:r>
            <a:r>
              <a:rPr lang="es-ES" dirty="0"/>
              <a:t> </a:t>
            </a:r>
            <a:r>
              <a:rPr lang="es-ES" dirty="0" err="1"/>
              <a:t>tidyverse</a:t>
            </a:r>
            <a:r>
              <a:rPr lang="es-ES" dirty="0"/>
              <a:t>: </a:t>
            </a:r>
          </a:p>
          <a:p>
            <a:r>
              <a:rPr lang="es-ES" dirty="0">
                <a:hlinkClick r:id="rId2">
                  <a:extLst>
                    <a:ext uri="{A12FA001-AC4F-418D-AE19-62706E023703}">
                      <ahyp:hlinkClr xmlns:ahyp="http://schemas.microsoft.com/office/drawing/2018/hyperlinkcolor" val="tx"/>
                    </a:ext>
                  </a:extLst>
                </a:hlinkClick>
              </a:rPr>
              <a:t>install.packages</a:t>
            </a:r>
            <a:r>
              <a:rPr lang="es-ES" dirty="0"/>
              <a:t>("</a:t>
            </a:r>
            <a:r>
              <a:rPr lang="es-ES" dirty="0" err="1"/>
              <a:t>tidyverse</a:t>
            </a:r>
            <a:r>
              <a:rPr lang="es-ES" dirty="0"/>
              <a:t>")</a:t>
            </a:r>
          </a:p>
          <a:p>
            <a:r>
              <a:rPr lang="es-ES" dirty="0"/>
              <a:t> # </a:t>
            </a:r>
            <a:r>
              <a:rPr lang="es-ES" dirty="0" err="1"/>
              <a:t>Alternatively</a:t>
            </a:r>
            <a:r>
              <a:rPr lang="es-ES" dirty="0"/>
              <a:t>, </a:t>
            </a:r>
            <a:r>
              <a:rPr lang="es-ES" dirty="0" err="1"/>
              <a:t>install</a:t>
            </a:r>
            <a:r>
              <a:rPr lang="es-ES" dirty="0"/>
              <a:t> </a:t>
            </a:r>
            <a:r>
              <a:rPr lang="es-ES" dirty="0" err="1"/>
              <a:t>just</a:t>
            </a:r>
            <a:r>
              <a:rPr lang="es-ES" dirty="0"/>
              <a:t> </a:t>
            </a:r>
            <a:r>
              <a:rPr lang="es-ES" dirty="0" err="1"/>
              <a:t>dplyr</a:t>
            </a:r>
            <a:r>
              <a:rPr lang="es-ES" dirty="0"/>
              <a:t>:</a:t>
            </a:r>
          </a:p>
          <a:p>
            <a:r>
              <a:rPr lang="es-ES" dirty="0"/>
              <a:t> </a:t>
            </a:r>
            <a:r>
              <a:rPr lang="es-ES" dirty="0">
                <a:hlinkClick r:id="rId2">
                  <a:extLst>
                    <a:ext uri="{A12FA001-AC4F-418D-AE19-62706E023703}">
                      <ahyp:hlinkClr xmlns:ahyp="http://schemas.microsoft.com/office/drawing/2018/hyperlinkcolor" val="tx"/>
                    </a:ext>
                  </a:extLst>
                </a:hlinkClick>
              </a:rPr>
              <a:t>install.packages</a:t>
            </a:r>
            <a:r>
              <a:rPr lang="es-ES" dirty="0"/>
              <a:t>("</a:t>
            </a:r>
            <a:r>
              <a:rPr lang="es-ES" dirty="0" err="1"/>
              <a:t>dplyr</a:t>
            </a:r>
            <a:r>
              <a:rPr lang="es-ES" dirty="0"/>
              <a:t>")</a:t>
            </a:r>
          </a:p>
        </p:txBody>
      </p:sp>
      <p:sp>
        <p:nvSpPr>
          <p:cNvPr id="8" name="Marcador de texto 7">
            <a:extLst>
              <a:ext uri="{FF2B5EF4-FFF2-40B4-BE49-F238E27FC236}">
                <a16:creationId xmlns:a16="http://schemas.microsoft.com/office/drawing/2014/main" id="{BAFE21E7-36F9-B64A-AC19-9658038FC3F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087330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Paquetes de R de uso general en bioestadística y construcción de gráficos</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4" name="Rectángulo 3">
            <a:extLst>
              <a:ext uri="{FF2B5EF4-FFF2-40B4-BE49-F238E27FC236}">
                <a16:creationId xmlns:a16="http://schemas.microsoft.com/office/drawing/2014/main" id="{A8108D29-58EE-3A4B-B40C-F2FF34829AA2}"/>
              </a:ext>
            </a:extLst>
          </p:cNvPr>
          <p:cNvSpPr/>
          <p:nvPr/>
        </p:nvSpPr>
        <p:spPr>
          <a:xfrm>
            <a:off x="544448" y="1397675"/>
            <a:ext cx="8764555" cy="646331"/>
          </a:xfrm>
          <a:prstGeom prst="rect">
            <a:avLst/>
          </a:prstGeom>
        </p:spPr>
        <p:txBody>
          <a:bodyPr wrap="square">
            <a:spAutoFit/>
          </a:bodyPr>
          <a:lstStyle/>
          <a:p>
            <a:pPr lvl="1"/>
            <a:r>
              <a:rPr lang="es-ES" b="1" dirty="0" err="1">
                <a:solidFill>
                  <a:schemeClr val="bg2"/>
                </a:solidFill>
              </a:rPr>
              <a:t>dplyr</a:t>
            </a:r>
            <a:endParaRPr lang="es-ES" b="1" dirty="0">
              <a:solidFill>
                <a:schemeClr val="bg2"/>
              </a:solidFill>
            </a:endParaRPr>
          </a:p>
          <a:p>
            <a:pPr lvl="1"/>
            <a:endParaRPr lang="es-ES" b="1" dirty="0"/>
          </a:p>
        </p:txBody>
      </p:sp>
      <p:pic>
        <p:nvPicPr>
          <p:cNvPr id="8" name="Imagen 7" descr="Interfaz de usuario gráfica, Texto, Aplicación, Correo electrónico&#10;&#10;Descripción generada automáticamente">
            <a:extLst>
              <a:ext uri="{FF2B5EF4-FFF2-40B4-BE49-F238E27FC236}">
                <a16:creationId xmlns:a16="http://schemas.microsoft.com/office/drawing/2014/main" id="{D374B8C3-D2D5-8F4B-81F9-0442E7D20BE9}"/>
              </a:ext>
            </a:extLst>
          </p:cNvPr>
          <p:cNvPicPr>
            <a:picLocks noChangeAspect="1"/>
          </p:cNvPicPr>
          <p:nvPr/>
        </p:nvPicPr>
        <p:blipFill>
          <a:blip r:embed="rId2"/>
          <a:stretch>
            <a:fillRect/>
          </a:stretch>
        </p:blipFill>
        <p:spPr>
          <a:xfrm>
            <a:off x="4097135" y="1187868"/>
            <a:ext cx="6709409" cy="5004007"/>
          </a:xfrm>
          <a:prstGeom prst="rect">
            <a:avLst/>
          </a:prstGeom>
        </p:spPr>
      </p:pic>
      <p:sp>
        <p:nvSpPr>
          <p:cNvPr id="10" name="Rectángulo 9">
            <a:extLst>
              <a:ext uri="{FF2B5EF4-FFF2-40B4-BE49-F238E27FC236}">
                <a16:creationId xmlns:a16="http://schemas.microsoft.com/office/drawing/2014/main" id="{7DA92576-D3C2-214C-A820-72EC3297AC84}"/>
              </a:ext>
            </a:extLst>
          </p:cNvPr>
          <p:cNvSpPr/>
          <p:nvPr/>
        </p:nvSpPr>
        <p:spPr>
          <a:xfrm>
            <a:off x="2981578" y="6168520"/>
            <a:ext cx="9235728" cy="369332"/>
          </a:xfrm>
          <a:prstGeom prst="rect">
            <a:avLst/>
          </a:prstGeom>
        </p:spPr>
        <p:txBody>
          <a:bodyPr wrap="square">
            <a:spAutoFit/>
          </a:bodyPr>
          <a:lstStyle/>
          <a:p>
            <a:r>
              <a:rPr lang="es-ES" dirty="0"/>
              <a:t>https://</a:t>
            </a:r>
            <a:r>
              <a:rPr lang="es-ES" dirty="0" err="1"/>
              <a:t>github.com</a:t>
            </a:r>
            <a:r>
              <a:rPr lang="es-ES" dirty="0"/>
              <a:t>/</a:t>
            </a:r>
            <a:r>
              <a:rPr lang="es-ES" dirty="0" err="1"/>
              <a:t>rstudio</a:t>
            </a:r>
            <a:r>
              <a:rPr lang="es-ES" dirty="0"/>
              <a:t>/</a:t>
            </a:r>
            <a:r>
              <a:rPr lang="es-ES" dirty="0" err="1"/>
              <a:t>cheatsheets</a:t>
            </a:r>
            <a:r>
              <a:rPr lang="es-ES" dirty="0"/>
              <a:t>/blob/</a:t>
            </a:r>
            <a:r>
              <a:rPr lang="es-ES" dirty="0" err="1"/>
              <a:t>main</a:t>
            </a:r>
            <a:r>
              <a:rPr lang="es-ES" dirty="0"/>
              <a:t>/data-</a:t>
            </a:r>
            <a:r>
              <a:rPr lang="es-ES" dirty="0" err="1"/>
              <a:t>transformation.pdf</a:t>
            </a:r>
            <a:endParaRPr lang="es-ES" dirty="0"/>
          </a:p>
        </p:txBody>
      </p:sp>
      <p:sp>
        <p:nvSpPr>
          <p:cNvPr id="7" name="Marcador de texto 6">
            <a:extLst>
              <a:ext uri="{FF2B5EF4-FFF2-40B4-BE49-F238E27FC236}">
                <a16:creationId xmlns:a16="http://schemas.microsoft.com/office/drawing/2014/main" id="{42869F35-2838-2A46-8150-C2B981D1CA9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898884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864216" y="1839022"/>
            <a:ext cx="3653120" cy="4801314"/>
          </a:xfrm>
          <a:prstGeom prst="rect">
            <a:avLst/>
          </a:prstGeom>
          <a:noFill/>
        </p:spPr>
        <p:txBody>
          <a:bodyPr wrap="square" rtlCol="0">
            <a:spAutoFit/>
          </a:bodyPr>
          <a:lstStyle/>
          <a:p>
            <a:pPr lvl="1"/>
            <a:r>
              <a:rPr lang="es-ES" b="1" dirty="0">
                <a:solidFill>
                  <a:schemeClr val="bg2"/>
                </a:solidFill>
              </a:rPr>
              <a:t>ggplot2</a:t>
            </a:r>
          </a:p>
          <a:p>
            <a:pPr lvl="1"/>
            <a:endParaRPr lang="es-ES" b="1" dirty="0">
              <a:solidFill>
                <a:schemeClr val="bg2"/>
              </a:solidFill>
            </a:endParaRPr>
          </a:p>
          <a:p>
            <a:pPr lvl="1"/>
            <a:r>
              <a:rPr lang="es-ES" dirty="0"/>
              <a:t>Paquete para realizar gráficos en R. </a:t>
            </a:r>
          </a:p>
          <a:p>
            <a:pPr lvl="1"/>
            <a:endParaRPr lang="es-ES" dirty="0"/>
          </a:p>
          <a:p>
            <a:pPr lvl="1"/>
            <a:r>
              <a:rPr lang="es-ES" dirty="0"/>
              <a:t>Muchas funciones de las implementadas en otro paquetes como </a:t>
            </a:r>
            <a:r>
              <a:rPr lang="es-ES" dirty="0" err="1"/>
              <a:t>phyloseq</a:t>
            </a:r>
            <a:r>
              <a:rPr lang="es-ES" dirty="0"/>
              <a:t> para producir gráficos (como </a:t>
            </a:r>
            <a:r>
              <a:rPr lang="es-ES" dirty="0" err="1"/>
              <a:t>plot_tree</a:t>
            </a:r>
            <a:r>
              <a:rPr lang="es-ES" dirty="0"/>
              <a:t> o </a:t>
            </a:r>
            <a:r>
              <a:rPr lang="es-ES" dirty="0" err="1"/>
              <a:t>plot_bar</a:t>
            </a:r>
            <a:r>
              <a:rPr lang="es-ES" dirty="0"/>
              <a:t>) dependen de este paquete.</a:t>
            </a:r>
          </a:p>
          <a:p>
            <a:pPr lvl="1"/>
            <a:endParaRPr lang="es-ES" dirty="0"/>
          </a:p>
          <a:p>
            <a:pPr lvl="1"/>
            <a:r>
              <a:rPr lang="en-US" dirty="0"/>
              <a:t>https://</a:t>
            </a:r>
            <a:r>
              <a:rPr lang="en-US" dirty="0" err="1"/>
              <a:t>github.com</a:t>
            </a:r>
            <a:r>
              <a:rPr lang="en-US" dirty="0"/>
              <a:t>/</a:t>
            </a:r>
            <a:r>
              <a:rPr lang="en-US" dirty="0" err="1"/>
              <a:t>rstudio</a:t>
            </a:r>
            <a:r>
              <a:rPr lang="en-US" dirty="0"/>
              <a:t>/</a:t>
            </a:r>
            <a:r>
              <a:rPr lang="en-US" dirty="0" err="1"/>
              <a:t>cheatsheets</a:t>
            </a:r>
            <a:r>
              <a:rPr lang="en-US" dirty="0"/>
              <a:t>/blob/main/data-visualization-2.1.pdf</a:t>
            </a:r>
            <a:endParaRPr lang="es-ES" dirty="0"/>
          </a:p>
          <a:p>
            <a:endParaRPr lang="es-ES" dirty="0"/>
          </a:p>
          <a:p>
            <a:endParaRPr lang="es-ES" dirty="0"/>
          </a:p>
        </p:txBody>
      </p:sp>
      <p:pic>
        <p:nvPicPr>
          <p:cNvPr id="11" name="Imagen 10" descr="Interfaz de usuario gráfica, Texto, Aplicación&#10;&#10;Descripción generada automáticamente">
            <a:extLst>
              <a:ext uri="{FF2B5EF4-FFF2-40B4-BE49-F238E27FC236}">
                <a16:creationId xmlns:a16="http://schemas.microsoft.com/office/drawing/2014/main" id="{85940776-BA09-084C-A0B0-B0C8A3062B32}"/>
              </a:ext>
            </a:extLst>
          </p:cNvPr>
          <p:cNvPicPr>
            <a:picLocks noChangeAspect="1"/>
          </p:cNvPicPr>
          <p:nvPr/>
        </p:nvPicPr>
        <p:blipFill>
          <a:blip r:embed="rId2"/>
          <a:stretch>
            <a:fillRect/>
          </a:stretch>
        </p:blipFill>
        <p:spPr>
          <a:xfrm>
            <a:off x="4662959" y="1350866"/>
            <a:ext cx="7021587" cy="5186986"/>
          </a:xfrm>
          <a:prstGeom prst="rect">
            <a:avLst/>
          </a:prstGeom>
        </p:spPr>
      </p:pic>
      <p:sp>
        <p:nvSpPr>
          <p:cNvPr id="7" name="Marcador de texto 6">
            <a:extLst>
              <a:ext uri="{FF2B5EF4-FFF2-40B4-BE49-F238E27FC236}">
                <a16:creationId xmlns:a16="http://schemas.microsoft.com/office/drawing/2014/main" id="{EADCA31E-E0AD-3C49-88E4-BA80B97B790A}"/>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253245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367877" y="1442005"/>
            <a:ext cx="9456245" cy="5909310"/>
          </a:xfrm>
          <a:prstGeom prst="rect">
            <a:avLst/>
          </a:prstGeom>
          <a:noFill/>
        </p:spPr>
        <p:txBody>
          <a:bodyPr wrap="square" rtlCol="0">
            <a:spAutoFit/>
          </a:bodyPr>
          <a:lstStyle/>
          <a:p>
            <a:r>
              <a:rPr lang="es-ES" dirty="0"/>
              <a:t>En primer lugar, cargamos los paquetes a utilizar en la sesión (los de la sesión anterior + la sesión de hoy) y volvemos a crear nuestro objeto de la clase </a:t>
            </a:r>
            <a:r>
              <a:rPr lang="es-ES" dirty="0" err="1"/>
              <a:t>phyloseq</a:t>
            </a:r>
            <a:endParaRPr lang="es-ES" dirty="0"/>
          </a:p>
          <a:p>
            <a:endParaRPr lang="es-ES" dirty="0"/>
          </a:p>
          <a:p>
            <a:r>
              <a:rPr lang="en-US" dirty="0"/>
              <a:t>Si </a:t>
            </a:r>
            <a:r>
              <a:rPr lang="en-US" dirty="0" err="1"/>
              <a:t>guardamos</a:t>
            </a:r>
            <a:r>
              <a:rPr lang="en-US" dirty="0"/>
              <a:t> los </a:t>
            </a:r>
            <a:r>
              <a:rPr lang="en-US" dirty="0" err="1"/>
              <a:t>datos</a:t>
            </a:r>
            <a:r>
              <a:rPr lang="en-US" dirty="0"/>
              <a:t> </a:t>
            </a:r>
            <a:r>
              <a:rPr lang="en-US" dirty="0" err="1"/>
              <a:t>generados</a:t>
            </a:r>
            <a:r>
              <a:rPr lang="en-US" dirty="0"/>
              <a:t> </a:t>
            </a:r>
            <a:r>
              <a:rPr lang="en-US" dirty="0" err="1"/>
              <a:t>previamente</a:t>
            </a:r>
            <a:r>
              <a:rPr lang="en-US" dirty="0"/>
              <a:t> con </a:t>
            </a:r>
            <a:r>
              <a:rPr lang="es-ES" dirty="0" err="1"/>
              <a:t>save.image</a:t>
            </a:r>
            <a:r>
              <a:rPr lang="es-ES" dirty="0"/>
              <a:t>(“Sesion11-12.Rdata”)</a:t>
            </a:r>
          </a:p>
          <a:p>
            <a:endParaRPr lang="es-ES" dirty="0"/>
          </a:p>
          <a:p>
            <a:r>
              <a:rPr lang="es-ES" dirty="0"/>
              <a:t>Simplemente tendremos que guardarlos:</a:t>
            </a:r>
          </a:p>
          <a:p>
            <a:r>
              <a:rPr lang="es-ES" dirty="0"/>
              <a:t>local({ load("Sesion11-12.Rdata") </a:t>
            </a:r>
            <a:r>
              <a:rPr lang="es-ES" dirty="0" err="1"/>
              <a:t>ls</a:t>
            </a:r>
            <a:r>
              <a:rPr lang="es-ES" dirty="0"/>
              <a:t>() })</a:t>
            </a:r>
          </a:p>
          <a:p>
            <a:endParaRPr lang="es-ES" dirty="0"/>
          </a:p>
          <a:p>
            <a:r>
              <a:rPr lang="es-ES" dirty="0" err="1">
                <a:latin typeface="Courier" pitchFamily="2" charset="0"/>
              </a:rPr>
              <a:t>library</a:t>
            </a:r>
            <a:r>
              <a:rPr lang="es-ES" dirty="0">
                <a:latin typeface="Courier" pitchFamily="2" charset="0"/>
              </a:rPr>
              <a:t>("</a:t>
            </a:r>
            <a:r>
              <a:rPr lang="es-ES" dirty="0" err="1">
                <a:latin typeface="Courier" pitchFamily="2" charset="0"/>
              </a:rPr>
              <a:t>phyloseq</a:t>
            </a:r>
            <a:r>
              <a:rPr lang="es-ES" dirty="0">
                <a:latin typeface="Courier" pitchFamily="2" charset="0"/>
              </a:rPr>
              <a:t>")</a:t>
            </a:r>
          </a:p>
          <a:p>
            <a:r>
              <a:rPr lang="es-ES" dirty="0" err="1">
                <a:latin typeface="Courier" pitchFamily="2" charset="0"/>
              </a:rPr>
              <a:t>library</a:t>
            </a:r>
            <a:r>
              <a:rPr lang="es-ES" dirty="0">
                <a:latin typeface="Courier" pitchFamily="2" charset="0"/>
              </a:rPr>
              <a:t>(qiime2R)</a:t>
            </a:r>
          </a:p>
          <a:p>
            <a:r>
              <a:rPr lang="es-ES" dirty="0" err="1">
                <a:latin typeface="Courier" pitchFamily="2" charset="0"/>
              </a:rPr>
              <a:t>library</a:t>
            </a:r>
            <a:r>
              <a:rPr lang="es-ES" dirty="0">
                <a:latin typeface="Courier" pitchFamily="2" charset="0"/>
              </a:rPr>
              <a:t>(</a:t>
            </a:r>
            <a:r>
              <a:rPr lang="es-ES" dirty="0" err="1">
                <a:latin typeface="Courier" pitchFamily="2" charset="0"/>
              </a:rPr>
              <a:t>microbiome</a:t>
            </a:r>
            <a:r>
              <a:rPr lang="es-ES" dirty="0">
                <a:latin typeface="Courier" pitchFamily="2" charset="0"/>
              </a:rPr>
              <a:t>)</a:t>
            </a:r>
          </a:p>
          <a:p>
            <a:endParaRPr lang="es-ES" dirty="0">
              <a:latin typeface="Courier" pitchFamily="2" charset="0"/>
            </a:endParaRPr>
          </a:p>
          <a:p>
            <a:r>
              <a:rPr lang="es-ES" dirty="0" err="1">
                <a:latin typeface="Courier" pitchFamily="2" charset="0"/>
              </a:rPr>
              <a:t>ASVmat</a:t>
            </a:r>
            <a:r>
              <a:rPr lang="es-ES" dirty="0">
                <a:latin typeface="Courier" pitchFamily="2" charset="0"/>
              </a:rPr>
              <a:t> &lt;- </a:t>
            </a:r>
            <a:r>
              <a:rPr lang="es-ES" dirty="0" err="1">
                <a:latin typeface="Courier" pitchFamily="2" charset="0"/>
              </a:rPr>
              <a:t>as.matrix</a:t>
            </a:r>
            <a:r>
              <a:rPr lang="es-ES" dirty="0">
                <a:latin typeface="Courier" pitchFamily="2" charset="0"/>
              </a:rPr>
              <a:t>(</a:t>
            </a:r>
            <a:r>
              <a:rPr lang="es-ES" dirty="0" err="1">
                <a:latin typeface="Courier" pitchFamily="2" charset="0"/>
              </a:rPr>
              <a:t>read.table</a:t>
            </a:r>
            <a:r>
              <a:rPr lang="es-ES" dirty="0">
                <a:latin typeface="Courier" pitchFamily="2" charset="0"/>
              </a:rPr>
              <a:t>(”</a:t>
            </a:r>
            <a:r>
              <a:rPr lang="es-ES" dirty="0" err="1">
                <a:latin typeface="Courier" pitchFamily="2" charset="0"/>
              </a:rPr>
              <a:t>ASV.tsv</a:t>
            </a:r>
            <a:r>
              <a:rPr lang="es-ES" dirty="0">
                <a:latin typeface="Courier" pitchFamily="2" charset="0"/>
              </a:rPr>
              <a:t>", </a:t>
            </a:r>
            <a:r>
              <a:rPr lang="es-ES" dirty="0" err="1">
                <a:latin typeface="Courier" pitchFamily="2" charset="0"/>
              </a:rPr>
              <a:t>sep</a:t>
            </a:r>
            <a:r>
              <a:rPr lang="es-ES" dirty="0">
                <a:latin typeface="Courier" pitchFamily="2" charset="0"/>
              </a:rPr>
              <a:t>="\t"))</a:t>
            </a:r>
          </a:p>
          <a:p>
            <a:r>
              <a:rPr lang="es-ES" dirty="0" err="1">
                <a:latin typeface="Courier" pitchFamily="2" charset="0"/>
              </a:rPr>
              <a:t>taxmat</a:t>
            </a:r>
            <a:r>
              <a:rPr lang="es-ES" dirty="0">
                <a:latin typeface="Courier" pitchFamily="2" charset="0"/>
              </a:rPr>
              <a:t> &lt;- </a:t>
            </a:r>
            <a:r>
              <a:rPr lang="es-ES" dirty="0" err="1">
                <a:latin typeface="Courier" pitchFamily="2" charset="0"/>
              </a:rPr>
              <a:t>as.matrix</a:t>
            </a:r>
            <a:r>
              <a:rPr lang="es-ES" dirty="0">
                <a:latin typeface="Courier" pitchFamily="2" charset="0"/>
              </a:rPr>
              <a:t>(</a:t>
            </a:r>
            <a:r>
              <a:rPr lang="es-ES" dirty="0" err="1">
                <a:latin typeface="Courier" pitchFamily="2" charset="0"/>
              </a:rPr>
              <a:t>read.table</a:t>
            </a:r>
            <a:r>
              <a:rPr lang="es-ES" dirty="0">
                <a:latin typeface="Courier" pitchFamily="2" charset="0"/>
              </a:rPr>
              <a:t>("</a:t>
            </a:r>
            <a:r>
              <a:rPr lang="es-ES" dirty="0" err="1">
                <a:latin typeface="Courier" pitchFamily="2" charset="0"/>
              </a:rPr>
              <a:t>taxonomy.tsv</a:t>
            </a:r>
            <a:r>
              <a:rPr lang="es-ES" dirty="0">
                <a:latin typeface="Courier" pitchFamily="2" charset="0"/>
              </a:rPr>
              <a:t>", </a:t>
            </a:r>
            <a:r>
              <a:rPr lang="es-ES" dirty="0" err="1">
                <a:latin typeface="Courier" pitchFamily="2" charset="0"/>
              </a:rPr>
              <a:t>sep</a:t>
            </a:r>
            <a:r>
              <a:rPr lang="es-ES" dirty="0">
                <a:latin typeface="Courier" pitchFamily="2" charset="0"/>
              </a:rPr>
              <a:t>="\t"))</a:t>
            </a:r>
          </a:p>
          <a:p>
            <a:r>
              <a:rPr lang="es-ES" dirty="0">
                <a:latin typeface="Courier" pitchFamily="2" charset="0"/>
              </a:rPr>
              <a:t>ASV = </a:t>
            </a:r>
            <a:r>
              <a:rPr lang="es-ES" dirty="0" err="1">
                <a:latin typeface="Courier" pitchFamily="2" charset="0"/>
              </a:rPr>
              <a:t>otu_table</a:t>
            </a:r>
            <a:r>
              <a:rPr lang="es-ES" dirty="0">
                <a:latin typeface="Courier" pitchFamily="2" charset="0"/>
              </a:rPr>
              <a:t>(</a:t>
            </a:r>
            <a:r>
              <a:rPr lang="es-ES" dirty="0" err="1">
                <a:latin typeface="Courier" pitchFamily="2" charset="0"/>
              </a:rPr>
              <a:t>ASVmat</a:t>
            </a:r>
            <a:r>
              <a:rPr lang="es-ES" dirty="0">
                <a:latin typeface="Courier" pitchFamily="2" charset="0"/>
              </a:rPr>
              <a:t>, </a:t>
            </a:r>
            <a:r>
              <a:rPr lang="es-ES" dirty="0" err="1">
                <a:latin typeface="Courier" pitchFamily="2" charset="0"/>
              </a:rPr>
              <a:t>taxa_are_rows</a:t>
            </a:r>
            <a:r>
              <a:rPr lang="es-ES" dirty="0">
                <a:latin typeface="Courier" pitchFamily="2" charset="0"/>
              </a:rPr>
              <a:t> = TRUE)</a:t>
            </a:r>
          </a:p>
          <a:p>
            <a:r>
              <a:rPr lang="es-ES" dirty="0">
                <a:latin typeface="Courier" pitchFamily="2" charset="0"/>
              </a:rPr>
              <a:t>TAX = </a:t>
            </a:r>
            <a:r>
              <a:rPr lang="es-ES" dirty="0" err="1">
                <a:latin typeface="Courier" pitchFamily="2" charset="0"/>
              </a:rPr>
              <a:t>tax_table</a:t>
            </a:r>
            <a:r>
              <a:rPr lang="es-ES" dirty="0">
                <a:latin typeface="Courier" pitchFamily="2" charset="0"/>
              </a:rPr>
              <a:t>(</a:t>
            </a:r>
            <a:r>
              <a:rPr lang="es-ES" dirty="0" err="1">
                <a:latin typeface="Courier" pitchFamily="2" charset="0"/>
              </a:rPr>
              <a:t>taxmat</a:t>
            </a:r>
            <a:r>
              <a:rPr lang="es-ES" dirty="0">
                <a:latin typeface="Courier" pitchFamily="2" charset="0"/>
              </a:rPr>
              <a:t>)</a:t>
            </a:r>
          </a:p>
          <a:p>
            <a:r>
              <a:rPr lang="es-ES" dirty="0" err="1">
                <a:latin typeface="Courier" pitchFamily="2" charset="0"/>
              </a:rPr>
              <a:t>metadata</a:t>
            </a:r>
            <a:r>
              <a:rPr lang="es-ES" dirty="0">
                <a:latin typeface="Courier" pitchFamily="2" charset="0"/>
              </a:rPr>
              <a:t>&lt;-read_q2metadata("</a:t>
            </a:r>
            <a:r>
              <a:rPr lang="es-ES" dirty="0" err="1">
                <a:latin typeface="Courier" pitchFamily="2" charset="0"/>
              </a:rPr>
              <a:t>metadata.tsv</a:t>
            </a:r>
            <a:r>
              <a:rPr lang="es-ES" dirty="0">
                <a:latin typeface="Courier" pitchFamily="2" charset="0"/>
              </a:rPr>
              <a:t>")</a:t>
            </a:r>
          </a:p>
          <a:p>
            <a:r>
              <a:rPr lang="es-ES" dirty="0" err="1">
                <a:latin typeface="Courier" pitchFamily="2" charset="0"/>
              </a:rPr>
              <a:t>rownames</a:t>
            </a:r>
            <a:r>
              <a:rPr lang="es-ES" dirty="0">
                <a:latin typeface="Courier" pitchFamily="2" charset="0"/>
              </a:rPr>
              <a:t>(</a:t>
            </a:r>
            <a:r>
              <a:rPr lang="es-ES" dirty="0" err="1">
                <a:latin typeface="Courier" pitchFamily="2" charset="0"/>
              </a:rPr>
              <a:t>metadata</a:t>
            </a:r>
            <a:r>
              <a:rPr lang="es-ES" dirty="0">
                <a:latin typeface="Courier" pitchFamily="2" charset="0"/>
              </a:rPr>
              <a:t>)=</a:t>
            </a:r>
            <a:r>
              <a:rPr lang="es-ES" dirty="0" err="1">
                <a:latin typeface="Courier" pitchFamily="2" charset="0"/>
              </a:rPr>
              <a:t>metadata$SampleID</a:t>
            </a:r>
            <a:endParaRPr lang="es-ES" dirty="0">
              <a:latin typeface="Courier" pitchFamily="2" charset="0"/>
            </a:endParaRPr>
          </a:p>
          <a:p>
            <a:r>
              <a:rPr lang="es-ES" dirty="0" err="1">
                <a:latin typeface="Courier" pitchFamily="2" charset="0"/>
              </a:rPr>
              <a:t>rownames</a:t>
            </a:r>
            <a:r>
              <a:rPr lang="es-ES" dirty="0">
                <a:latin typeface="Courier" pitchFamily="2" charset="0"/>
              </a:rPr>
              <a:t>(</a:t>
            </a:r>
            <a:r>
              <a:rPr lang="es-ES" dirty="0" err="1">
                <a:latin typeface="Courier" pitchFamily="2" charset="0"/>
              </a:rPr>
              <a:t>metadata</a:t>
            </a:r>
            <a:r>
              <a:rPr lang="es-ES" dirty="0">
                <a:latin typeface="Courier" pitchFamily="2" charset="0"/>
              </a:rPr>
              <a:t>)</a:t>
            </a:r>
          </a:p>
          <a:p>
            <a:endParaRPr lang="es-ES" dirty="0"/>
          </a:p>
          <a:p>
            <a:endParaRPr lang="es-ES" dirty="0"/>
          </a:p>
        </p:txBody>
      </p:sp>
      <p:sp>
        <p:nvSpPr>
          <p:cNvPr id="7" name="Marcador de texto 6">
            <a:extLst>
              <a:ext uri="{FF2B5EF4-FFF2-40B4-BE49-F238E27FC236}">
                <a16:creationId xmlns:a16="http://schemas.microsoft.com/office/drawing/2014/main" id="{709C66EA-1EDF-7942-9042-A7A5AA47978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035113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626671"/>
            <a:ext cx="9456245" cy="646331"/>
          </a:xfrm>
          <a:prstGeom prst="rect">
            <a:avLst/>
          </a:prstGeom>
          <a:noFill/>
        </p:spPr>
        <p:txBody>
          <a:bodyPr wrap="square" rtlCol="0">
            <a:spAutoFit/>
          </a:bodyPr>
          <a:lstStyle/>
          <a:p>
            <a:endParaRPr lang="es-ES" dirty="0"/>
          </a:p>
          <a:p>
            <a:endParaRPr lang="es-ES" dirty="0"/>
          </a:p>
        </p:txBody>
      </p:sp>
      <p:pic>
        <p:nvPicPr>
          <p:cNvPr id="7" name="Imagen 6" descr="Texto, Carta&#10;&#10;Descripción generada automáticamente">
            <a:extLst>
              <a:ext uri="{FF2B5EF4-FFF2-40B4-BE49-F238E27FC236}">
                <a16:creationId xmlns:a16="http://schemas.microsoft.com/office/drawing/2014/main" id="{AC7A6568-CACD-664A-8BDF-D20DF943B9B6}"/>
              </a:ext>
            </a:extLst>
          </p:cNvPr>
          <p:cNvPicPr>
            <a:picLocks noChangeAspect="1"/>
          </p:cNvPicPr>
          <p:nvPr/>
        </p:nvPicPr>
        <p:blipFill>
          <a:blip r:embed="rId2"/>
          <a:stretch>
            <a:fillRect/>
          </a:stretch>
        </p:blipFill>
        <p:spPr>
          <a:xfrm>
            <a:off x="1691987" y="3858702"/>
            <a:ext cx="6591300" cy="1231900"/>
          </a:xfrm>
          <a:prstGeom prst="rect">
            <a:avLst/>
          </a:prstGeom>
        </p:spPr>
      </p:pic>
      <p:sp>
        <p:nvSpPr>
          <p:cNvPr id="4" name="Rectángulo 3">
            <a:extLst>
              <a:ext uri="{FF2B5EF4-FFF2-40B4-BE49-F238E27FC236}">
                <a16:creationId xmlns:a16="http://schemas.microsoft.com/office/drawing/2014/main" id="{A527FECD-EC05-9D48-8D8F-3AF26B402BDE}"/>
              </a:ext>
            </a:extLst>
          </p:cNvPr>
          <p:cNvSpPr/>
          <p:nvPr/>
        </p:nvSpPr>
        <p:spPr>
          <a:xfrm>
            <a:off x="1515415" y="2226785"/>
            <a:ext cx="8570694" cy="4247317"/>
          </a:xfrm>
          <a:prstGeom prst="rect">
            <a:avLst/>
          </a:prstGeom>
        </p:spPr>
        <p:txBody>
          <a:bodyPr wrap="square">
            <a:spAutoFit/>
          </a:bodyPr>
          <a:lstStyle/>
          <a:p>
            <a:r>
              <a:rPr lang="es-ES" dirty="0" err="1">
                <a:latin typeface="Courier" pitchFamily="2" charset="0"/>
              </a:rPr>
              <a:t>metadata</a:t>
            </a:r>
            <a:r>
              <a:rPr lang="es-ES" dirty="0">
                <a:latin typeface="Courier" pitchFamily="2" charset="0"/>
              </a:rPr>
              <a:t>&lt;-</a:t>
            </a:r>
            <a:r>
              <a:rPr lang="es-ES" dirty="0" err="1">
                <a:latin typeface="Courier" pitchFamily="2" charset="0"/>
              </a:rPr>
              <a:t>sample_data</a:t>
            </a:r>
            <a:r>
              <a:rPr lang="es-ES" dirty="0">
                <a:latin typeface="Courier" pitchFamily="2" charset="0"/>
              </a:rPr>
              <a:t>(</a:t>
            </a:r>
            <a:r>
              <a:rPr lang="es-ES" dirty="0" err="1">
                <a:latin typeface="Courier" pitchFamily="2" charset="0"/>
              </a:rPr>
              <a:t>metadata</a:t>
            </a:r>
            <a:r>
              <a:rPr lang="es-ES" dirty="0">
                <a:latin typeface="Courier" pitchFamily="2" charset="0"/>
              </a:rPr>
              <a:t>)</a:t>
            </a:r>
          </a:p>
          <a:p>
            <a:r>
              <a:rPr lang="es-ES" dirty="0" err="1">
                <a:latin typeface="Courier" pitchFamily="2" charset="0"/>
              </a:rPr>
              <a:t>tree</a:t>
            </a:r>
            <a:r>
              <a:rPr lang="es-ES" dirty="0">
                <a:latin typeface="Courier" pitchFamily="2" charset="0"/>
              </a:rPr>
              <a:t>&lt;-</a:t>
            </a:r>
            <a:r>
              <a:rPr lang="es-ES" dirty="0" err="1">
                <a:latin typeface="Courier" pitchFamily="2" charset="0"/>
              </a:rPr>
              <a:t>read_qza</a:t>
            </a:r>
            <a:r>
              <a:rPr lang="es-ES" dirty="0">
                <a:latin typeface="Courier" pitchFamily="2" charset="0"/>
              </a:rPr>
              <a:t>("</a:t>
            </a:r>
            <a:r>
              <a:rPr lang="es-ES" dirty="0" err="1">
                <a:latin typeface="Courier" pitchFamily="2" charset="0"/>
              </a:rPr>
              <a:t>rooted-tree.qza</a:t>
            </a:r>
            <a:r>
              <a:rPr lang="es-ES" dirty="0">
                <a:latin typeface="Courier" pitchFamily="2" charset="0"/>
              </a:rPr>
              <a:t>")</a:t>
            </a:r>
          </a:p>
          <a:p>
            <a:r>
              <a:rPr lang="es-ES" dirty="0" err="1">
                <a:latin typeface="Courier" pitchFamily="2" charset="0"/>
              </a:rPr>
              <a:t>physeq</a:t>
            </a:r>
            <a:r>
              <a:rPr lang="es-ES" dirty="0">
                <a:latin typeface="Courier" pitchFamily="2" charset="0"/>
              </a:rPr>
              <a:t> = </a:t>
            </a:r>
            <a:r>
              <a:rPr lang="es-ES" dirty="0" err="1">
                <a:latin typeface="Courier" pitchFamily="2" charset="0"/>
              </a:rPr>
              <a:t>phyloseq</a:t>
            </a:r>
            <a:r>
              <a:rPr lang="es-ES" dirty="0">
                <a:latin typeface="Courier" pitchFamily="2" charset="0"/>
              </a:rPr>
              <a:t>(ASV, TAX, </a:t>
            </a:r>
            <a:r>
              <a:rPr lang="es-ES" dirty="0" err="1">
                <a:latin typeface="Courier" pitchFamily="2" charset="0"/>
              </a:rPr>
              <a:t>metadata</a:t>
            </a:r>
            <a:r>
              <a:rPr lang="es-ES" dirty="0">
                <a:latin typeface="Courier" pitchFamily="2" charset="0"/>
              </a:rPr>
              <a:t>, </a:t>
            </a:r>
            <a:r>
              <a:rPr lang="es-ES" dirty="0" err="1">
                <a:latin typeface="Courier" pitchFamily="2" charset="0"/>
              </a:rPr>
              <a:t>tree$data</a:t>
            </a:r>
            <a:r>
              <a:rPr lang="es-ES" dirty="0">
                <a:latin typeface="Courier" pitchFamily="2" charset="0"/>
              </a:rPr>
              <a:t>)</a:t>
            </a:r>
          </a:p>
          <a:p>
            <a:r>
              <a:rPr lang="es-ES" dirty="0" err="1">
                <a:latin typeface="Courier" pitchFamily="2" charset="0"/>
              </a:rPr>
              <a:t>physeq</a:t>
            </a:r>
            <a:endParaRPr lang="es-ES" dirty="0">
              <a:latin typeface="Courier" pitchFamily="2" charset="0"/>
            </a:endParaRPr>
          </a:p>
          <a:p>
            <a:endParaRPr lang="es-ES" dirty="0">
              <a:latin typeface="Courier" pitchFamily="2" charset="0"/>
            </a:endParaRPr>
          </a:p>
          <a:p>
            <a:endParaRPr lang="es-ES" dirty="0">
              <a:latin typeface="Courier" pitchFamily="2" charset="0"/>
            </a:endParaRPr>
          </a:p>
          <a:p>
            <a:endParaRPr lang="es-ES" dirty="0">
              <a:latin typeface="Courier" pitchFamily="2" charset="0"/>
            </a:endParaRPr>
          </a:p>
          <a:p>
            <a:endParaRPr lang="es-ES" dirty="0">
              <a:latin typeface="Courier" pitchFamily="2" charset="0"/>
            </a:endParaRPr>
          </a:p>
          <a:p>
            <a:endParaRPr lang="es-ES" dirty="0">
              <a:latin typeface="Courier" pitchFamily="2" charset="0"/>
            </a:endParaRPr>
          </a:p>
          <a:p>
            <a:endParaRPr lang="es-ES" dirty="0">
              <a:latin typeface="Courier" pitchFamily="2" charset="0"/>
            </a:endParaRPr>
          </a:p>
          <a:p>
            <a:endParaRPr lang="es-ES" dirty="0">
              <a:latin typeface="Courier" pitchFamily="2" charset="0"/>
            </a:endParaRPr>
          </a:p>
          <a:p>
            <a:endParaRPr lang="es-ES" dirty="0">
              <a:latin typeface="Courier" pitchFamily="2" charset="0"/>
            </a:endParaRPr>
          </a:p>
          <a:p>
            <a:r>
              <a:rPr lang="es-ES" dirty="0"/>
              <a:t>ALTERNATIVAMENTE VOLVEMOS A CARGAR LOS DATOS: </a:t>
            </a:r>
          </a:p>
          <a:p>
            <a:r>
              <a:rPr lang="es-ES" dirty="0"/>
              <a:t>local({ load("Sesion11-12.Rdata") </a:t>
            </a:r>
            <a:r>
              <a:rPr lang="es-ES" dirty="0" err="1"/>
              <a:t>ls</a:t>
            </a:r>
            <a:r>
              <a:rPr lang="es-ES" dirty="0"/>
              <a:t>() })</a:t>
            </a:r>
          </a:p>
          <a:p>
            <a:endParaRPr lang="es-ES" dirty="0">
              <a:latin typeface="Courier" pitchFamily="2" charset="0"/>
            </a:endParaRPr>
          </a:p>
        </p:txBody>
      </p:sp>
      <p:sp>
        <p:nvSpPr>
          <p:cNvPr id="10" name="Marcador de texto 9">
            <a:extLst>
              <a:ext uri="{FF2B5EF4-FFF2-40B4-BE49-F238E27FC236}">
                <a16:creationId xmlns:a16="http://schemas.microsoft.com/office/drawing/2014/main" id="{539B12CF-B4AA-4B42-8896-DD866DDBDF0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850564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851326" y="1811387"/>
            <a:ext cx="9456245" cy="1477328"/>
          </a:xfrm>
          <a:prstGeom prst="rect">
            <a:avLst/>
          </a:prstGeom>
          <a:noFill/>
        </p:spPr>
        <p:txBody>
          <a:bodyPr wrap="square" rtlCol="0">
            <a:spAutoFit/>
          </a:bodyPr>
          <a:lstStyle/>
          <a:p>
            <a:r>
              <a:rPr lang="es-ES" dirty="0"/>
              <a:t>Con el paquete </a:t>
            </a:r>
            <a:r>
              <a:rPr lang="es-ES" dirty="0" err="1"/>
              <a:t>microbiome</a:t>
            </a:r>
            <a:r>
              <a:rPr lang="es-ES" dirty="0"/>
              <a:t>, podemos calcular todos los índices de diversidad alfa</a:t>
            </a:r>
          </a:p>
          <a:p>
            <a:r>
              <a:rPr lang="es-ES" b="1" dirty="0"/>
              <a:t> </a:t>
            </a:r>
            <a:endParaRPr lang="es-ES" dirty="0"/>
          </a:p>
          <a:p>
            <a:r>
              <a:rPr lang="en-US" dirty="0">
                <a:latin typeface="Courier" pitchFamily="2" charset="0"/>
              </a:rPr>
              <a:t>alpha &lt;- microbiome::alpha</a:t>
            </a:r>
            <a:endParaRPr lang="es-ES" dirty="0">
              <a:latin typeface="Courier" pitchFamily="2" charset="0"/>
            </a:endParaRPr>
          </a:p>
          <a:p>
            <a:r>
              <a:rPr lang="en-US" dirty="0">
                <a:latin typeface="Courier" pitchFamily="2" charset="0"/>
              </a:rPr>
              <a:t>tab &lt;- alpha(</a:t>
            </a:r>
            <a:r>
              <a:rPr lang="en-US" dirty="0" err="1">
                <a:latin typeface="Courier" pitchFamily="2" charset="0"/>
              </a:rPr>
              <a:t>physeq</a:t>
            </a:r>
            <a:r>
              <a:rPr lang="en-US" dirty="0">
                <a:latin typeface="Courier" pitchFamily="2" charset="0"/>
              </a:rPr>
              <a:t>, index = "all")</a:t>
            </a:r>
            <a:endParaRPr lang="es-ES" dirty="0">
              <a:latin typeface="Courier" pitchFamily="2" charset="0"/>
            </a:endParaRPr>
          </a:p>
          <a:p>
            <a:r>
              <a:rPr lang="es-ES" dirty="0">
                <a:latin typeface="Courier" pitchFamily="2" charset="0"/>
              </a:rPr>
              <a:t>(View(</a:t>
            </a:r>
            <a:r>
              <a:rPr lang="es-ES" dirty="0" err="1">
                <a:latin typeface="Courier" pitchFamily="2" charset="0"/>
              </a:rPr>
              <a:t>tab</a:t>
            </a:r>
            <a:r>
              <a:rPr lang="es-ES" dirty="0">
                <a:latin typeface="Courier" pitchFamily="2" charset="0"/>
              </a:rPr>
              <a:t>))</a:t>
            </a:r>
            <a:endParaRPr lang="es-ES" dirty="0"/>
          </a:p>
        </p:txBody>
      </p:sp>
      <p:pic>
        <p:nvPicPr>
          <p:cNvPr id="7" name="Imagen 6" descr="Tabla&#10;&#10;Descripción generada automáticamente">
            <a:extLst>
              <a:ext uri="{FF2B5EF4-FFF2-40B4-BE49-F238E27FC236}">
                <a16:creationId xmlns:a16="http://schemas.microsoft.com/office/drawing/2014/main" id="{CD0A0F6C-1185-174E-A471-34751F9B046B}"/>
              </a:ext>
            </a:extLst>
          </p:cNvPr>
          <p:cNvPicPr>
            <a:picLocks noChangeAspect="1"/>
          </p:cNvPicPr>
          <p:nvPr/>
        </p:nvPicPr>
        <p:blipFill>
          <a:blip r:embed="rId2"/>
          <a:stretch>
            <a:fillRect/>
          </a:stretch>
        </p:blipFill>
        <p:spPr>
          <a:xfrm>
            <a:off x="1447800" y="3288715"/>
            <a:ext cx="9296399" cy="2022789"/>
          </a:xfrm>
          <a:prstGeom prst="rect">
            <a:avLst/>
          </a:prstGeom>
        </p:spPr>
      </p:pic>
      <p:pic>
        <p:nvPicPr>
          <p:cNvPr id="10" name="Imagen 9">
            <a:extLst>
              <a:ext uri="{FF2B5EF4-FFF2-40B4-BE49-F238E27FC236}">
                <a16:creationId xmlns:a16="http://schemas.microsoft.com/office/drawing/2014/main" id="{0BB65BB1-83D6-0F4C-B582-371CCFCB3B78}"/>
              </a:ext>
            </a:extLst>
          </p:cNvPr>
          <p:cNvPicPr>
            <a:picLocks noChangeAspect="1"/>
          </p:cNvPicPr>
          <p:nvPr/>
        </p:nvPicPr>
        <p:blipFill>
          <a:blip r:embed="rId3"/>
          <a:stretch>
            <a:fillRect/>
          </a:stretch>
        </p:blipFill>
        <p:spPr>
          <a:xfrm>
            <a:off x="1239871" y="5414511"/>
            <a:ext cx="10307782" cy="1036380"/>
          </a:xfrm>
          <a:prstGeom prst="rect">
            <a:avLst/>
          </a:prstGeom>
        </p:spPr>
      </p:pic>
      <p:sp>
        <p:nvSpPr>
          <p:cNvPr id="8" name="Marcador de texto 7">
            <a:extLst>
              <a:ext uri="{FF2B5EF4-FFF2-40B4-BE49-F238E27FC236}">
                <a16:creationId xmlns:a16="http://schemas.microsoft.com/office/drawing/2014/main" id="{84A17085-B4EA-0D4A-A0F3-65F3FACBEB1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977124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C552A25-CDC3-AB44-9550-30A1844501D4}"/>
              </a:ext>
            </a:extLst>
          </p:cNvPr>
          <p:cNvSpPr>
            <a:spLocks noGrp="1"/>
          </p:cNvSpPr>
          <p:nvPr>
            <p:ph type="body" sz="quarter" idx="10"/>
          </p:nvPr>
        </p:nvSpPr>
        <p:spPr>
          <a:xfrm>
            <a:off x="257464" y="327710"/>
            <a:ext cx="7800687" cy="730787"/>
          </a:xfrm>
        </p:spPr>
        <p:txBody>
          <a:bodyPr/>
          <a:lstStyle/>
          <a:p>
            <a:r>
              <a:rPr lang="es-ES_tradnl" sz="2000" b="1" dirty="0"/>
              <a:t>Planificación de las sesiones</a:t>
            </a:r>
          </a:p>
          <a:p>
            <a:endParaRPr lang="es-ES" sz="2000" dirty="0"/>
          </a:p>
        </p:txBody>
      </p:sp>
      <p:graphicFrame>
        <p:nvGraphicFramePr>
          <p:cNvPr id="4" name="Tabla 3">
            <a:extLst>
              <a:ext uri="{FF2B5EF4-FFF2-40B4-BE49-F238E27FC236}">
                <a16:creationId xmlns:a16="http://schemas.microsoft.com/office/drawing/2014/main" id="{1FCBDE14-640F-6849-B588-F8CC5F2283CE}"/>
              </a:ext>
            </a:extLst>
          </p:cNvPr>
          <p:cNvGraphicFramePr>
            <a:graphicFrameLocks noGrp="1"/>
          </p:cNvGraphicFramePr>
          <p:nvPr>
            <p:extLst>
              <p:ext uri="{D42A27DB-BD31-4B8C-83A1-F6EECF244321}">
                <p14:modId xmlns:p14="http://schemas.microsoft.com/office/powerpoint/2010/main" val="1746380355"/>
              </p:ext>
            </p:extLst>
          </p:nvPr>
        </p:nvGraphicFramePr>
        <p:xfrm>
          <a:off x="1326141" y="637308"/>
          <a:ext cx="8522938" cy="6040432"/>
        </p:xfrm>
        <a:graphic>
          <a:graphicData uri="http://schemas.openxmlformats.org/drawingml/2006/table">
            <a:tbl>
              <a:tblPr>
                <a:effectLst/>
                <a:tableStyleId>{073A0DAA-6AF3-43AB-8588-CEC1D06C72B9}</a:tableStyleId>
              </a:tblPr>
              <a:tblGrid>
                <a:gridCol w="2250284">
                  <a:extLst>
                    <a:ext uri="{9D8B030D-6E8A-4147-A177-3AD203B41FA5}">
                      <a16:colId xmlns:a16="http://schemas.microsoft.com/office/drawing/2014/main" val="3185949673"/>
                    </a:ext>
                  </a:extLst>
                </a:gridCol>
                <a:gridCol w="1440711">
                  <a:extLst>
                    <a:ext uri="{9D8B030D-6E8A-4147-A177-3AD203B41FA5}">
                      <a16:colId xmlns:a16="http://schemas.microsoft.com/office/drawing/2014/main" val="870755196"/>
                    </a:ext>
                  </a:extLst>
                </a:gridCol>
                <a:gridCol w="4831943">
                  <a:extLst>
                    <a:ext uri="{9D8B030D-6E8A-4147-A177-3AD203B41FA5}">
                      <a16:colId xmlns:a16="http://schemas.microsoft.com/office/drawing/2014/main" val="3537705430"/>
                    </a:ext>
                  </a:extLst>
                </a:gridCol>
              </a:tblGrid>
              <a:tr h="583053">
                <a:tc>
                  <a:txBody>
                    <a:bodyPr/>
                    <a:lstStyle/>
                    <a:p>
                      <a:pPr algn="ctr">
                        <a:lnSpc>
                          <a:spcPct val="120000"/>
                        </a:lnSpc>
                        <a:spcAft>
                          <a:spcPts val="0"/>
                        </a:spcAft>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Fecha</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1" strike="noStrike" spc="-1" dirty="0">
                          <a:solidFill>
                            <a:srgbClr val="000000"/>
                          </a:solidFill>
                          <a:latin typeface="Arial"/>
                          <a:ea typeface="Times New Roman"/>
                        </a:rPr>
                        <a:t>Contenido/Tema</a:t>
                      </a:r>
                      <a:endParaRPr lang="es-ES" sz="1050" b="0" strike="noStrike" spc="-1" dirty="0">
                        <a:latin typeface="Times New Roman"/>
                      </a:endParaRPr>
                    </a:p>
                  </a:txBody>
                  <a:tcPr marL="68400" marR="68400"/>
                </a:tc>
                <a:extLst>
                  <a:ext uri="{0D108BD9-81ED-4DB2-BD59-A6C34878D82A}">
                    <a16:rowId xmlns:a16="http://schemas.microsoft.com/office/drawing/2014/main" val="2877979889"/>
                  </a:ext>
                </a:extLst>
              </a:tr>
              <a:tr h="387563">
                <a:tc>
                  <a:txBody>
                    <a:bodyPr/>
                    <a:lstStyle/>
                    <a:p>
                      <a:pPr algn="ctr">
                        <a:lnSpc>
                          <a:spcPct val="120000"/>
                        </a:lnSpc>
                        <a:spcAft>
                          <a:spcPts val="0"/>
                        </a:spcAft>
                      </a:pPr>
                      <a:r>
                        <a:rPr lang="es-ES"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1</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Tutoría colectiva / Introducción Asignatura</a:t>
                      </a:r>
                      <a:r>
                        <a:rPr lang="es-ES" sz="800" b="0" strike="noStrike" spc="-1" dirty="0">
                          <a:solidFill>
                            <a:srgbClr val="000000"/>
                          </a:solidFill>
                          <a:latin typeface="Arial"/>
                          <a:ea typeface="Times New Roman"/>
                        </a:rPr>
                        <a:t>.</a:t>
                      </a:r>
                      <a:r>
                        <a:rPr lang="es-ES" sz="1050" b="0" strike="noStrike" spc="-1" dirty="0">
                          <a:solidFill>
                            <a:srgbClr val="000000"/>
                          </a:solidFill>
                          <a:latin typeface="Arial"/>
                          <a:ea typeface="Times New Roman"/>
                        </a:rPr>
                        <a:t> </a:t>
                      </a:r>
                      <a:endParaRPr lang="es-ES" sz="1050" b="0" strike="noStrike" spc="-1" dirty="0">
                        <a:latin typeface="Times New Roman"/>
                      </a:endParaRPr>
                    </a:p>
                  </a:txBody>
                  <a:tcPr marL="68400" marR="68400"/>
                </a:tc>
                <a:extLst>
                  <a:ext uri="{0D108BD9-81ED-4DB2-BD59-A6C34878D82A}">
                    <a16:rowId xmlns:a16="http://schemas.microsoft.com/office/drawing/2014/main" val="184670330"/>
                  </a:ext>
                </a:extLst>
              </a:tr>
              <a:tr h="387563">
                <a:tc>
                  <a:txBody>
                    <a:bodyPr/>
                    <a:lstStyle/>
                    <a:p>
                      <a:pPr algn="ctr">
                        <a:lnSpc>
                          <a:spcPct val="120000"/>
                        </a:lnSpc>
                        <a:spcAft>
                          <a:spcPts val="0"/>
                        </a:spcAft>
                      </a:pPr>
                      <a:r>
                        <a:rPr lang="es-ES"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2</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18/09/2024</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chemeClr val="tx1"/>
                          </a:solidFill>
                          <a:latin typeface="Arial"/>
                          <a:ea typeface="Times New Roman"/>
                        </a:rPr>
                        <a:t>Diseños experimentales- Metagenómica</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966458192"/>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3</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Metagenómica</a:t>
                      </a:r>
                      <a:endParaRPr lang="es-ES" sz="1050" b="0" strike="noStrike" spc="-1" dirty="0">
                        <a:latin typeface="Times New Roman"/>
                      </a:endParaRPr>
                    </a:p>
                  </a:txBody>
                  <a:tcPr marL="68400" marR="68400"/>
                </a:tc>
                <a:extLst>
                  <a:ext uri="{0D108BD9-81ED-4DB2-BD59-A6C34878D82A}">
                    <a16:rowId xmlns:a16="http://schemas.microsoft.com/office/drawing/2014/main" val="3433042498"/>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4</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Metagenómica</a:t>
                      </a:r>
                      <a:endParaRPr lang="es-ES" sz="1050" b="0" strike="noStrike" spc="-1" dirty="0">
                        <a:latin typeface="Times New Roman"/>
                      </a:endParaRPr>
                    </a:p>
                  </a:txBody>
                  <a:tcPr marL="68400" marR="68400"/>
                </a:tc>
                <a:extLst>
                  <a:ext uri="{0D108BD9-81ED-4DB2-BD59-A6C34878D82A}">
                    <a16:rowId xmlns:a16="http://schemas.microsoft.com/office/drawing/2014/main" val="854527061"/>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5</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30/09/2024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err="1">
                          <a:latin typeface="Arial"/>
                          <a:ea typeface="Times New Roman"/>
                        </a:rPr>
                        <a:t>Metagenonómica</a:t>
                      </a:r>
                      <a:endParaRPr lang="es-ES" sz="1050" b="0" strike="noStrike" spc="-1" dirty="0">
                        <a:latin typeface="Times New Roman"/>
                      </a:endParaRPr>
                    </a:p>
                  </a:txBody>
                  <a:tcPr marL="68400" marR="68400"/>
                </a:tc>
                <a:extLst>
                  <a:ext uri="{0D108BD9-81ED-4DB2-BD59-A6C34878D82A}">
                    <a16:rowId xmlns:a16="http://schemas.microsoft.com/office/drawing/2014/main" val="1465065924"/>
                  </a:ext>
                </a:extLst>
              </a:tr>
              <a:tr h="387563">
                <a:tc>
                  <a:txBody>
                    <a:bodyPr/>
                    <a:lstStyle/>
                    <a:p>
                      <a:pPr algn="ctr">
                        <a:lnSpc>
                          <a:spcPct val="120000"/>
                        </a:lnSpc>
                        <a:spcAft>
                          <a:spcPts val="0"/>
                        </a:spcAft>
                      </a:pPr>
                      <a:r>
                        <a:rPr lang="es-ES" sz="105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6</a:t>
                      </a:r>
                      <a:endParaRPr lang="es-ES" sz="105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02/10/2024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tabLst>
                          <a:tab pos="0" algn="l"/>
                        </a:tabLst>
                      </a:pPr>
                      <a:r>
                        <a:rPr lang="es-ES" sz="1050" b="0" strike="noStrike" spc="-1" dirty="0">
                          <a:solidFill>
                            <a:schemeClr val="tx1"/>
                          </a:solidFill>
                          <a:latin typeface="Arial"/>
                          <a:ea typeface="Times New Roman"/>
                        </a:rPr>
                        <a:t>Metagenómica- Metataxonómica</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2272005042"/>
                  </a:ext>
                </a:extLst>
              </a:tr>
              <a:tr h="388952">
                <a:tc>
                  <a:txBody>
                    <a:bodyPr/>
                    <a:lstStyle/>
                    <a:p>
                      <a:pPr algn="ctr">
                        <a:lnSpc>
                          <a:spcPct val="120000"/>
                        </a:lnSpc>
                        <a:spcAft>
                          <a:spcPts val="0"/>
                        </a:spcAft>
                      </a:pPr>
                      <a:r>
                        <a:rPr lang="es-ES" sz="105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7</a:t>
                      </a:r>
                      <a:endParaRPr lang="es-ES" sz="105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07/10/2024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ES" sz="1100" b="0" strike="noStrike" spc="-35" dirty="0">
                          <a:solidFill>
                            <a:schemeClr val="tx1"/>
                          </a:solidFill>
                          <a:latin typeface="Calibri"/>
                          <a:ea typeface="Times New Roman"/>
                        </a:rPr>
                        <a:t>Da</a:t>
                      </a:r>
                      <a:r>
                        <a:rPr lang="es-ES" sz="1100" b="0" strike="noStrike" spc="-32" dirty="0">
                          <a:solidFill>
                            <a:schemeClr val="tx1"/>
                          </a:solidFill>
                          <a:latin typeface="Calibri"/>
                          <a:ea typeface="Times New Roman"/>
                        </a:rPr>
                        <a:t>d</a:t>
                      </a:r>
                      <a:r>
                        <a:rPr lang="es-ES" sz="1100" b="0" strike="noStrike" spc="-1" dirty="0">
                          <a:solidFill>
                            <a:schemeClr val="tx1"/>
                          </a:solidFill>
                          <a:latin typeface="Calibri"/>
                          <a:ea typeface="Times New Roman"/>
                        </a:rPr>
                        <a:t>a</a:t>
                      </a:r>
                      <a:r>
                        <a:rPr lang="es-ES" sz="1100" b="0" strike="noStrike" spc="-46" dirty="0">
                          <a:solidFill>
                            <a:schemeClr val="tx1"/>
                          </a:solidFill>
                          <a:latin typeface="Calibri"/>
                          <a:ea typeface="Times New Roman"/>
                        </a:rPr>
                        <a:t> </a:t>
                      </a:r>
                      <a:r>
                        <a:rPr lang="es-ES" sz="1100" b="0" strike="noStrike" spc="-1" dirty="0">
                          <a:solidFill>
                            <a:schemeClr val="tx1"/>
                          </a:solidFill>
                          <a:latin typeface="Calibri"/>
                          <a:ea typeface="Times New Roman"/>
                        </a:rPr>
                        <a:t>2</a:t>
                      </a:r>
                      <a:r>
                        <a:rPr lang="es-ES" sz="1100" b="0" strike="noStrike" spc="-35" dirty="0">
                          <a:solidFill>
                            <a:schemeClr val="tx1"/>
                          </a:solidFill>
                          <a:latin typeface="Calibri"/>
                          <a:ea typeface="Times New Roman"/>
                        </a:rPr>
                        <a:t> </a:t>
                      </a:r>
                      <a:r>
                        <a:rPr lang="es-ES" sz="1100" b="0" strike="noStrike" spc="-1" dirty="0">
                          <a:solidFill>
                            <a:schemeClr val="tx1"/>
                          </a:solidFill>
                          <a:latin typeface="Calibri"/>
                          <a:ea typeface="Times New Roman"/>
                        </a:rPr>
                        <a:t>&amp;</a:t>
                      </a:r>
                      <a:r>
                        <a:rPr lang="es-ES" sz="1100" b="0" strike="noStrike" spc="-52" dirty="0">
                          <a:solidFill>
                            <a:schemeClr val="tx1"/>
                          </a:solidFill>
                          <a:latin typeface="Calibri"/>
                          <a:ea typeface="Times New Roman"/>
                        </a:rPr>
                        <a:t> </a:t>
                      </a:r>
                      <a:r>
                        <a:rPr lang="es-ES" sz="1100" b="0" strike="noStrike" spc="-32" dirty="0" err="1">
                          <a:solidFill>
                            <a:schemeClr val="tx1"/>
                          </a:solidFill>
                          <a:latin typeface="Calibri"/>
                          <a:ea typeface="Times New Roman"/>
                        </a:rPr>
                        <a:t>en</a:t>
                      </a:r>
                      <a:r>
                        <a:rPr lang="es-ES" sz="1100" b="0" strike="noStrike" spc="-26" dirty="0" err="1">
                          <a:solidFill>
                            <a:schemeClr val="tx1"/>
                          </a:solidFill>
                          <a:latin typeface="Calibri"/>
                          <a:ea typeface="Times New Roman"/>
                        </a:rPr>
                        <a:t>v</a:t>
                      </a:r>
                      <a:r>
                        <a:rPr lang="es-ES" sz="1100" b="0" strike="noStrike" spc="-12" dirty="0" err="1">
                          <a:solidFill>
                            <a:schemeClr val="tx1"/>
                          </a:solidFill>
                          <a:latin typeface="Calibri"/>
                          <a:ea typeface="Times New Roman"/>
                        </a:rPr>
                        <a:t>i</a:t>
                      </a:r>
                      <a:r>
                        <a:rPr lang="es-ES" sz="1100" b="0" strike="noStrike" spc="-21" dirty="0" err="1">
                          <a:solidFill>
                            <a:schemeClr val="tx1"/>
                          </a:solidFill>
                          <a:latin typeface="Calibri"/>
                          <a:ea typeface="Times New Roman"/>
                        </a:rPr>
                        <a:t>r</a:t>
                      </a:r>
                      <a:r>
                        <a:rPr lang="es-ES" sz="1100" b="0" strike="noStrike" spc="-32" dirty="0" err="1">
                          <a:solidFill>
                            <a:schemeClr val="tx1"/>
                          </a:solidFill>
                          <a:latin typeface="Calibri"/>
                          <a:ea typeface="Times New Roman"/>
                        </a:rPr>
                        <a:t>on</a:t>
                      </a:r>
                      <a:r>
                        <a:rPr lang="es-ES" sz="1100" b="0" strike="noStrike" spc="-46" dirty="0" err="1">
                          <a:solidFill>
                            <a:schemeClr val="tx1"/>
                          </a:solidFill>
                          <a:latin typeface="Calibri"/>
                          <a:ea typeface="Times New Roman"/>
                        </a:rPr>
                        <a:t>m</a:t>
                      </a:r>
                      <a:r>
                        <a:rPr lang="es-ES" sz="1100" b="0" strike="noStrike" spc="-32" dirty="0" err="1">
                          <a:solidFill>
                            <a:schemeClr val="tx1"/>
                          </a:solidFill>
                          <a:latin typeface="Calibri"/>
                          <a:ea typeface="Times New Roman"/>
                        </a:rPr>
                        <a:t>en</a:t>
                      </a:r>
                      <a:r>
                        <a:rPr lang="es-ES" sz="1100" b="0" strike="noStrike" spc="-21" dirty="0" err="1">
                          <a:solidFill>
                            <a:schemeClr val="tx1"/>
                          </a:solidFill>
                          <a:latin typeface="Calibri"/>
                          <a:ea typeface="Times New Roman"/>
                        </a:rPr>
                        <a:t>t</a:t>
                      </a:r>
                      <a:r>
                        <a:rPr lang="es-ES" sz="1100" b="0" strike="noStrike" spc="-1" dirty="0" err="1">
                          <a:solidFill>
                            <a:schemeClr val="tx1"/>
                          </a:solidFill>
                          <a:latin typeface="Calibri"/>
                          <a:ea typeface="Times New Roman"/>
                        </a:rPr>
                        <a:t>s</a:t>
                      </a:r>
                      <a:endParaRPr lang="es-ES" sz="1100" b="0" strike="noStrike" spc="-1" dirty="0">
                        <a:solidFill>
                          <a:schemeClr val="tx1"/>
                        </a:solidFill>
                        <a:latin typeface="Arial"/>
                      </a:endParaRPr>
                    </a:p>
                  </a:txBody>
                  <a:tcPr marL="68400" marR="68400"/>
                </a:tc>
                <a:extLst>
                  <a:ext uri="{0D108BD9-81ED-4DB2-BD59-A6C34878D82A}">
                    <a16:rowId xmlns:a16="http://schemas.microsoft.com/office/drawing/2014/main" val="1904226495"/>
                  </a:ext>
                </a:extLst>
              </a:tr>
              <a:tr h="805234">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8</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14/10/2024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1" strike="noStrike" spc="-1" dirty="0">
                          <a:solidFill>
                            <a:schemeClr val="tx1"/>
                          </a:solidFill>
                          <a:latin typeface="Arial"/>
                          <a:ea typeface="Times New Roman"/>
                        </a:rPr>
                        <a:t>Dada 2 &amp; QIIME 2 – Práctica I</a:t>
                      </a:r>
                      <a:endParaRPr lang="es-ES" sz="1050" b="1" strike="noStrike" spc="-1" dirty="0">
                        <a:solidFill>
                          <a:schemeClr val="tx1"/>
                        </a:solidFill>
                        <a:latin typeface="Times New Roman"/>
                      </a:endParaRPr>
                    </a:p>
                  </a:txBody>
                  <a:tcPr marL="68400" marR="68400"/>
                </a:tc>
                <a:extLst>
                  <a:ext uri="{0D108BD9-81ED-4DB2-BD59-A6C34878D82A}">
                    <a16:rowId xmlns:a16="http://schemas.microsoft.com/office/drawing/2014/main" val="3621947217"/>
                  </a:ext>
                </a:extLst>
              </a:tr>
              <a:tr h="387563">
                <a:tc>
                  <a:txBody>
                    <a:bodyPr/>
                    <a:lstStyle/>
                    <a:p>
                      <a:pPr algn="ctr">
                        <a:lnSpc>
                          <a:spcPct val="120000"/>
                        </a:lnSpc>
                        <a:spcAft>
                          <a:spcPts val="0"/>
                        </a:spcAft>
                      </a:pPr>
                      <a:r>
                        <a:rPr lang="es-ES" sz="105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9</a:t>
                      </a:r>
                      <a:endParaRPr lang="es-ES" sz="105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chemeClr val="tx1"/>
                          </a:solidFill>
                          <a:latin typeface="Arial"/>
                          <a:ea typeface="Times New Roman"/>
                        </a:rPr>
                        <a:t>QIIME 2 – Práctica II</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611405790"/>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10</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21/10/2024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Análisis e interpretación de resultados</a:t>
                      </a:r>
                      <a:endParaRPr lang="es-ES" sz="1050" b="0" strike="noStrike" spc="-1" dirty="0">
                        <a:latin typeface="Times New Roman"/>
                      </a:endParaRPr>
                    </a:p>
                  </a:txBody>
                  <a:tcPr marL="68400" marR="68400"/>
                </a:tc>
                <a:extLst>
                  <a:ext uri="{0D108BD9-81ED-4DB2-BD59-A6C34878D82A}">
                    <a16:rowId xmlns:a16="http://schemas.microsoft.com/office/drawing/2014/main" val="3971261339"/>
                  </a:ext>
                </a:extLst>
              </a:tr>
              <a:tr h="387563">
                <a:tc>
                  <a:txBody>
                    <a:bodyPr/>
                    <a:lstStyle/>
                    <a:p>
                      <a:pPr algn="ctr">
                        <a:lnSpc>
                          <a:spcPct val="120000"/>
                        </a:lnSpc>
                        <a:spcAft>
                          <a:spcPts val="0"/>
                        </a:spcAft>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11</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23/10/2024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Análisis e interpretación de resultados- Práctica I</a:t>
                      </a:r>
                      <a:endParaRPr lang="es-ES" sz="1050" b="0" strike="noStrike" spc="-1" dirty="0">
                        <a:latin typeface="Times New Roman"/>
                      </a:endParaRPr>
                    </a:p>
                  </a:txBody>
                  <a:tcPr marL="68400" marR="68400"/>
                </a:tc>
                <a:extLst>
                  <a:ext uri="{0D108BD9-81ED-4DB2-BD59-A6C34878D82A}">
                    <a16:rowId xmlns:a16="http://schemas.microsoft.com/office/drawing/2014/main" val="2516555305"/>
                  </a:ext>
                </a:extLst>
              </a:tr>
              <a:tr h="387563">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dirty="0">
                          <a:solidFill>
                            <a:srgbClr val="E64F13"/>
                          </a:solidFill>
                          <a:effectLst/>
                          <a:latin typeface="Arial" panose="020B0604020202020204" pitchFamily="34" charset="0"/>
                          <a:ea typeface="Times New Roman" panose="02020603050405020304" pitchFamily="18" charset="0"/>
                          <a:cs typeface="Times New Roman" panose="02020603050405020304" pitchFamily="18" charset="0"/>
                        </a:rPr>
                        <a:t>SESIÓN 12</a:t>
                      </a:r>
                      <a:endParaRPr lang="es-ES" sz="1050" dirty="0">
                        <a:solidFill>
                          <a:srgbClr val="E64F13"/>
                        </a:solidFill>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solidFill>
                          <a:srgbClr val="E64F13"/>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dirty="0">
                          <a:solidFill>
                            <a:srgbClr val="E64F13"/>
                          </a:solidFill>
                          <a:effectLst/>
                          <a:latin typeface="Arial" panose="020B0604020202020204" pitchFamily="34" charset="0"/>
                          <a:ea typeface="Times New Roman" panose="02020603050405020304" pitchFamily="18" charset="0"/>
                          <a:cs typeface="Times New Roman" panose="02020603050405020304" pitchFamily="18" charset="0"/>
                        </a:rPr>
                        <a:t>28/10/2024</a:t>
                      </a:r>
                      <a:endParaRPr lang="es-ES" sz="1050" b="1" dirty="0">
                        <a:solidFill>
                          <a:srgbClr val="E64F13"/>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tabLst>
                          <a:tab pos="0" algn="l"/>
                        </a:tabLst>
                      </a:pPr>
                      <a:r>
                        <a:rPr lang="es-ES" sz="1050" b="0" strike="noStrike" spc="-1" dirty="0">
                          <a:solidFill>
                            <a:srgbClr val="E64F13"/>
                          </a:solidFill>
                          <a:latin typeface="Arial"/>
                          <a:ea typeface="Times New Roman"/>
                        </a:rPr>
                        <a:t>Análisis e interpretación de resultados- Práctica II</a:t>
                      </a:r>
                      <a:endParaRPr lang="es-ES" sz="1050" b="0" strike="noStrike" spc="-1" dirty="0">
                        <a:solidFill>
                          <a:srgbClr val="E64F13"/>
                        </a:solidFill>
                        <a:latin typeface="Times New Roman"/>
                      </a:endParaRPr>
                    </a:p>
                  </a:txBody>
                  <a:tcPr marL="68400" marR="68400"/>
                </a:tc>
                <a:extLst>
                  <a:ext uri="{0D108BD9-81ED-4DB2-BD59-A6C34878D82A}">
                    <a16:rowId xmlns:a16="http://schemas.microsoft.com/office/drawing/2014/main" val="2327636368"/>
                  </a:ext>
                </a:extLst>
              </a:tr>
              <a:tr h="387563">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13</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effectLst/>
                          <a:latin typeface="Calibri" panose="020F0502020204030204" pitchFamily="34" charset="0"/>
                          <a:ea typeface="Times New Roman" panose="02020603050405020304" pitchFamily="18" charset="0"/>
                          <a:cs typeface="Times New Roman" panose="02020603050405020304" pitchFamily="18" charset="0"/>
                        </a:rPr>
                        <a:t>30/10/2024</a:t>
                      </a:r>
                    </a:p>
                  </a:txBody>
                  <a:tcPr marL="68580" marR="68580" marT="0" marB="0" anchor="ctr"/>
                </a:tc>
                <a:tc>
                  <a:txBody>
                    <a:bodyPr/>
                    <a:lstStyle/>
                    <a:p>
                      <a:pPr algn="ctr">
                        <a:lnSpc>
                          <a:spcPct val="120000"/>
                        </a:lnSpc>
                      </a:pPr>
                      <a:r>
                        <a:rPr lang="es-ES" sz="1050" b="0" strike="noStrike" spc="-1" dirty="0">
                          <a:solidFill>
                            <a:srgbClr val="000000"/>
                          </a:solidFill>
                          <a:latin typeface="Calibri"/>
                          <a:ea typeface="Times New Roman"/>
                        </a:rPr>
                        <a:t>Tutoría colectiva</a:t>
                      </a:r>
                      <a:endParaRPr lang="es-ES" sz="1050" b="0" strike="noStrike" spc="-1" dirty="0">
                        <a:latin typeface="Times New Roman"/>
                      </a:endParaRPr>
                    </a:p>
                  </a:txBody>
                  <a:tcPr marL="68400" marR="68400"/>
                </a:tc>
                <a:extLst>
                  <a:ext uri="{0D108BD9-81ED-4DB2-BD59-A6C34878D82A}">
                    <a16:rowId xmlns:a16="http://schemas.microsoft.com/office/drawing/2014/main" val="486723286"/>
                  </a:ext>
                </a:extLst>
              </a:tr>
            </a:tbl>
          </a:graphicData>
        </a:graphic>
      </p:graphicFrame>
      <p:sp>
        <p:nvSpPr>
          <p:cNvPr id="6" name="Marcador de texto 5">
            <a:extLst>
              <a:ext uri="{FF2B5EF4-FFF2-40B4-BE49-F238E27FC236}">
                <a16:creationId xmlns:a16="http://schemas.microsoft.com/office/drawing/2014/main" id="{403EF7D3-2AC0-C040-9834-4C38EA06FBC2}"/>
              </a:ext>
            </a:extLst>
          </p:cNvPr>
          <p:cNvSpPr>
            <a:spLocks noGrp="1"/>
          </p:cNvSpPr>
          <p:nvPr>
            <p:ph type="body" sz="quarter" idx="12"/>
          </p:nvPr>
        </p:nvSpPr>
        <p:spPr/>
        <p:txBody>
          <a:bodyPr/>
          <a:lstStyle/>
          <a:p>
            <a:r>
              <a:rPr lang="es-ES" dirty="0"/>
              <a:t>SESIÓN 1</a:t>
            </a:r>
          </a:p>
        </p:txBody>
      </p:sp>
    </p:spTree>
    <p:extLst>
      <p:ext uri="{BB962C8B-B14F-4D97-AF65-F5344CB8AC3E}">
        <p14:creationId xmlns:p14="http://schemas.microsoft.com/office/powerpoint/2010/main" val="739903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9456245" cy="923330"/>
          </a:xfrm>
          <a:prstGeom prst="rect">
            <a:avLst/>
          </a:prstGeom>
          <a:noFill/>
        </p:spPr>
        <p:txBody>
          <a:bodyPr wrap="square" rtlCol="0">
            <a:spAutoFit/>
          </a:bodyPr>
          <a:lstStyle/>
          <a:p>
            <a:r>
              <a:rPr lang="es-ES" dirty="0"/>
              <a:t>Una vez tenemos estos índices, vamos a centrarnos en el </a:t>
            </a:r>
            <a:r>
              <a:rPr lang="es-ES" b="1" dirty="0"/>
              <a:t>índice de Shannon </a:t>
            </a:r>
            <a:r>
              <a:rPr lang="es-ES" dirty="0"/>
              <a:t>y en según la variable categórica </a:t>
            </a:r>
            <a:r>
              <a:rPr lang="es-ES" dirty="0" err="1"/>
              <a:t>genotype_and_donor_status</a:t>
            </a:r>
            <a:r>
              <a:rPr lang="es-ES" dirty="0"/>
              <a:t> que diferencia </a:t>
            </a:r>
            <a:r>
              <a:rPr lang="es-ES" b="1" dirty="0"/>
              <a:t>entre ratones susceptibles y wild </a:t>
            </a:r>
            <a:r>
              <a:rPr lang="es-ES" b="1" dirty="0" err="1"/>
              <a:t>type</a:t>
            </a:r>
            <a:r>
              <a:rPr lang="es-ES" b="1" dirty="0"/>
              <a:t> y ratones sanos (</a:t>
            </a:r>
            <a:r>
              <a:rPr lang="es-ES" b="1" dirty="0" err="1"/>
              <a:t>Healthy</a:t>
            </a:r>
            <a:r>
              <a:rPr lang="es-ES" b="1" dirty="0"/>
              <a:t>) y PD</a:t>
            </a:r>
            <a:r>
              <a:rPr lang="es-ES" dirty="0"/>
              <a:t>. </a:t>
            </a:r>
          </a:p>
        </p:txBody>
      </p:sp>
      <p:sp>
        <p:nvSpPr>
          <p:cNvPr id="4" name="Rectángulo 3">
            <a:extLst>
              <a:ext uri="{FF2B5EF4-FFF2-40B4-BE49-F238E27FC236}">
                <a16:creationId xmlns:a16="http://schemas.microsoft.com/office/drawing/2014/main" id="{8DB989BC-2BD3-C643-9079-7C7859491F41}"/>
              </a:ext>
            </a:extLst>
          </p:cNvPr>
          <p:cNvSpPr/>
          <p:nvPr/>
        </p:nvSpPr>
        <p:spPr>
          <a:xfrm>
            <a:off x="1056040" y="2766492"/>
            <a:ext cx="11076105" cy="3970318"/>
          </a:xfrm>
          <a:prstGeom prst="rect">
            <a:avLst/>
          </a:prstGeom>
        </p:spPr>
        <p:txBody>
          <a:bodyPr wrap="square">
            <a:spAutoFit/>
          </a:bodyPr>
          <a:lstStyle/>
          <a:p>
            <a:endParaRPr lang="es-ES" dirty="0"/>
          </a:p>
          <a:p>
            <a:r>
              <a:rPr lang="es-ES" dirty="0"/>
              <a:t>Cargamos librerías que necesitaremos para la representación gráfica. Si no las tenemos, las instalamos</a:t>
            </a:r>
          </a:p>
          <a:p>
            <a:endParaRPr lang="es-ES" dirty="0"/>
          </a:p>
          <a:p>
            <a:r>
              <a:rPr lang="es-ES" dirty="0">
                <a:latin typeface="Courier" pitchFamily="2" charset="0"/>
              </a:rPr>
              <a:t>#</a:t>
            </a:r>
            <a:r>
              <a:rPr lang="es-ES" dirty="0" err="1">
                <a:latin typeface="Courier" pitchFamily="2" charset="0"/>
              </a:rPr>
              <a:t>library</a:t>
            </a:r>
            <a:r>
              <a:rPr lang="es-ES" dirty="0">
                <a:latin typeface="Courier" pitchFamily="2" charset="0"/>
              </a:rPr>
              <a:t>(</a:t>
            </a:r>
            <a:r>
              <a:rPr lang="es-ES" dirty="0" err="1">
                <a:latin typeface="Courier" pitchFamily="2" charset="0"/>
              </a:rPr>
              <a:t>ggpubr</a:t>
            </a:r>
            <a:r>
              <a:rPr lang="es-ES" dirty="0">
                <a:latin typeface="Courier" pitchFamily="2" charset="0"/>
              </a:rPr>
              <a:t>)</a:t>
            </a:r>
          </a:p>
          <a:p>
            <a:r>
              <a:rPr lang="es-ES" dirty="0" err="1">
                <a:latin typeface="Courier" pitchFamily="2" charset="0"/>
              </a:rPr>
              <a:t>library</a:t>
            </a:r>
            <a:r>
              <a:rPr lang="es-ES" dirty="0">
                <a:latin typeface="Courier" pitchFamily="2" charset="0"/>
              </a:rPr>
              <a:t>(ggplot2)</a:t>
            </a:r>
          </a:p>
          <a:p>
            <a:r>
              <a:rPr lang="es-ES" dirty="0" err="1">
                <a:latin typeface="Courier" pitchFamily="2" charset="0"/>
              </a:rPr>
              <a:t>library</a:t>
            </a:r>
            <a:r>
              <a:rPr lang="es-ES" dirty="0">
                <a:latin typeface="Courier" pitchFamily="2" charset="0"/>
              </a:rPr>
              <a:t>(</a:t>
            </a:r>
            <a:r>
              <a:rPr lang="es-ES" dirty="0" err="1">
                <a:latin typeface="Courier" pitchFamily="2" charset="0"/>
              </a:rPr>
              <a:t>knitr</a:t>
            </a:r>
            <a:r>
              <a:rPr lang="es-ES" dirty="0">
                <a:latin typeface="Courier" pitchFamily="2" charset="0"/>
              </a:rPr>
              <a:t>)</a:t>
            </a:r>
          </a:p>
          <a:p>
            <a:r>
              <a:rPr lang="es-ES" dirty="0" err="1">
                <a:latin typeface="Courier" pitchFamily="2" charset="0"/>
              </a:rPr>
              <a:t>library</a:t>
            </a:r>
            <a:r>
              <a:rPr lang="es-ES" dirty="0">
                <a:latin typeface="Courier" pitchFamily="2" charset="0"/>
              </a:rPr>
              <a:t>(</a:t>
            </a:r>
            <a:r>
              <a:rPr lang="es-ES" dirty="0" err="1">
                <a:latin typeface="Courier" pitchFamily="2" charset="0"/>
              </a:rPr>
              <a:t>dplyr</a:t>
            </a:r>
            <a:r>
              <a:rPr lang="es-ES" dirty="0">
                <a:latin typeface="Courier" pitchFamily="2" charset="0"/>
              </a:rPr>
              <a:t>)</a:t>
            </a:r>
          </a:p>
          <a:p>
            <a:endParaRPr lang="es-ES" dirty="0">
              <a:latin typeface="Courier" pitchFamily="2" charset="0"/>
            </a:endParaRPr>
          </a:p>
          <a:p>
            <a:r>
              <a:rPr lang="es-ES" dirty="0"/>
              <a:t>Calculamos el índice de diversidad de Shannon para cada una de las muestras y creamos una nueva columna llamada </a:t>
            </a:r>
            <a:r>
              <a:rPr lang="es-ES" dirty="0" err="1"/>
              <a:t>diversity</a:t>
            </a:r>
            <a:r>
              <a:rPr lang="es-ES" dirty="0"/>
              <a:t> con el mismo</a:t>
            </a:r>
            <a:endParaRPr lang="es-ES" dirty="0">
              <a:latin typeface="Courier" pitchFamily="2" charset="0"/>
            </a:endParaRPr>
          </a:p>
          <a:p>
            <a:r>
              <a:rPr lang="es-ES" dirty="0">
                <a:latin typeface="Courier" pitchFamily="2" charset="0"/>
              </a:rPr>
              <a:t>d &lt;- meta(</a:t>
            </a:r>
            <a:r>
              <a:rPr lang="es-ES" dirty="0" err="1">
                <a:latin typeface="Courier" pitchFamily="2" charset="0"/>
              </a:rPr>
              <a:t>physeq</a:t>
            </a:r>
            <a:r>
              <a:rPr lang="es-ES" dirty="0">
                <a:latin typeface="Courier" pitchFamily="2" charset="0"/>
              </a:rPr>
              <a:t>)</a:t>
            </a:r>
          </a:p>
          <a:p>
            <a:endParaRPr lang="es-ES" dirty="0">
              <a:latin typeface="Courier" pitchFamily="2" charset="0"/>
            </a:endParaRPr>
          </a:p>
          <a:p>
            <a:endParaRPr lang="es-ES" dirty="0">
              <a:latin typeface="Courier" pitchFamily="2" charset="0"/>
            </a:endParaRPr>
          </a:p>
          <a:p>
            <a:r>
              <a:rPr lang="es-ES" dirty="0" err="1">
                <a:latin typeface="Courier" pitchFamily="2" charset="0"/>
              </a:rPr>
              <a:t>d$diversity</a:t>
            </a:r>
            <a:r>
              <a:rPr lang="es-ES" dirty="0">
                <a:latin typeface="Courier" pitchFamily="2" charset="0"/>
              </a:rPr>
              <a:t> &lt;- </a:t>
            </a:r>
            <a:r>
              <a:rPr lang="es-ES" dirty="0" err="1">
                <a:latin typeface="Courier" pitchFamily="2" charset="0"/>
              </a:rPr>
              <a:t>microbiome</a:t>
            </a:r>
            <a:r>
              <a:rPr lang="es-ES" dirty="0">
                <a:latin typeface="Courier" pitchFamily="2" charset="0"/>
              </a:rPr>
              <a:t>::</a:t>
            </a:r>
            <a:r>
              <a:rPr lang="es-ES" dirty="0" err="1">
                <a:latin typeface="Courier" pitchFamily="2" charset="0"/>
              </a:rPr>
              <a:t>diversity</a:t>
            </a:r>
            <a:r>
              <a:rPr lang="es-ES" dirty="0">
                <a:latin typeface="Courier" pitchFamily="2" charset="0"/>
              </a:rPr>
              <a:t>(</a:t>
            </a:r>
            <a:r>
              <a:rPr lang="es-ES" dirty="0" err="1">
                <a:latin typeface="Courier" pitchFamily="2" charset="0"/>
              </a:rPr>
              <a:t>physeq</a:t>
            </a:r>
            <a:r>
              <a:rPr lang="es-ES" dirty="0">
                <a:latin typeface="Courier" pitchFamily="2" charset="0"/>
              </a:rPr>
              <a:t>, "</a:t>
            </a:r>
            <a:r>
              <a:rPr lang="es-ES" dirty="0" err="1">
                <a:latin typeface="Courier" pitchFamily="2" charset="0"/>
              </a:rPr>
              <a:t>shannon</a:t>
            </a:r>
            <a:r>
              <a:rPr lang="es-ES" dirty="0">
                <a:latin typeface="Courier" pitchFamily="2" charset="0"/>
              </a:rPr>
              <a:t>")$</a:t>
            </a:r>
            <a:r>
              <a:rPr lang="es-ES" dirty="0" err="1">
                <a:latin typeface="Courier" pitchFamily="2" charset="0"/>
              </a:rPr>
              <a:t>shannon</a:t>
            </a:r>
            <a:endParaRPr lang="es-ES" dirty="0"/>
          </a:p>
        </p:txBody>
      </p:sp>
      <p:sp>
        <p:nvSpPr>
          <p:cNvPr id="8" name="Marcador de texto 7">
            <a:extLst>
              <a:ext uri="{FF2B5EF4-FFF2-40B4-BE49-F238E27FC236}">
                <a16:creationId xmlns:a16="http://schemas.microsoft.com/office/drawing/2014/main" id="{25FDC8E3-A930-9041-BD3D-7B48BE01E79C}"/>
              </a:ext>
            </a:extLst>
          </p:cNvPr>
          <p:cNvSpPr>
            <a:spLocks noGrp="1"/>
          </p:cNvSpPr>
          <p:nvPr>
            <p:ph type="body" sz="quarter" idx="12"/>
          </p:nvPr>
        </p:nvSpPr>
        <p:spPr/>
        <p:txBody>
          <a:bodyPr/>
          <a:lstStyle/>
          <a:p>
            <a:endParaRPr lang="es-ES" dirty="0"/>
          </a:p>
        </p:txBody>
      </p:sp>
    </p:spTree>
    <p:extLst>
      <p:ext uri="{BB962C8B-B14F-4D97-AF65-F5344CB8AC3E}">
        <p14:creationId xmlns:p14="http://schemas.microsoft.com/office/powerpoint/2010/main" val="3904848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9456245" cy="369332"/>
          </a:xfrm>
          <a:prstGeom prst="rect">
            <a:avLst/>
          </a:prstGeom>
          <a:noFill/>
        </p:spPr>
        <p:txBody>
          <a:bodyPr wrap="square" rtlCol="0">
            <a:spAutoFit/>
          </a:bodyPr>
          <a:lstStyle/>
          <a:p>
            <a:r>
              <a:rPr lang="es-ES" dirty="0">
                <a:latin typeface="Courier" pitchFamily="2" charset="0"/>
              </a:rPr>
              <a:t>(View(d)), </a:t>
            </a:r>
            <a:r>
              <a:rPr lang="es-ES" dirty="0">
                <a:latin typeface="Arial" panose="020B0604020202020204" pitchFamily="34" charset="0"/>
                <a:cs typeface="Arial" panose="020B0604020202020204" pitchFamily="34" charset="0"/>
              </a:rPr>
              <a:t>siendo </a:t>
            </a:r>
            <a:r>
              <a:rPr lang="es-ES" dirty="0" err="1">
                <a:latin typeface="Arial" panose="020B0604020202020204" pitchFamily="34" charset="0"/>
                <a:cs typeface="Arial" panose="020B0604020202020204" pitchFamily="34" charset="0"/>
              </a:rPr>
              <a:t>diversity</a:t>
            </a:r>
            <a:r>
              <a:rPr lang="es-ES" dirty="0">
                <a:latin typeface="Arial" panose="020B0604020202020204" pitchFamily="34" charset="0"/>
                <a:cs typeface="Arial" panose="020B0604020202020204" pitchFamily="34" charset="0"/>
              </a:rPr>
              <a:t> el índice de Shannon</a:t>
            </a:r>
          </a:p>
        </p:txBody>
      </p:sp>
      <p:pic>
        <p:nvPicPr>
          <p:cNvPr id="8" name="Imagen 7" descr="Tabla&#10;&#10;Descripción generada automáticamente">
            <a:extLst>
              <a:ext uri="{FF2B5EF4-FFF2-40B4-BE49-F238E27FC236}">
                <a16:creationId xmlns:a16="http://schemas.microsoft.com/office/drawing/2014/main" id="{5B9CA587-D182-F643-8354-0D1D5D0B4828}"/>
              </a:ext>
            </a:extLst>
          </p:cNvPr>
          <p:cNvPicPr>
            <a:picLocks noChangeAspect="1"/>
          </p:cNvPicPr>
          <p:nvPr/>
        </p:nvPicPr>
        <p:blipFill>
          <a:blip r:embed="rId2"/>
          <a:stretch>
            <a:fillRect/>
          </a:stretch>
        </p:blipFill>
        <p:spPr>
          <a:xfrm>
            <a:off x="477982" y="2272952"/>
            <a:ext cx="11236035" cy="3901136"/>
          </a:xfrm>
          <a:prstGeom prst="rect">
            <a:avLst/>
          </a:prstGeom>
        </p:spPr>
      </p:pic>
      <p:sp>
        <p:nvSpPr>
          <p:cNvPr id="7" name="Marcador de texto 6">
            <a:extLst>
              <a:ext uri="{FF2B5EF4-FFF2-40B4-BE49-F238E27FC236}">
                <a16:creationId xmlns:a16="http://schemas.microsoft.com/office/drawing/2014/main" id="{890321E3-9D44-9348-B4F4-187ACF76A06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123398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4" name="Rectángulo 3">
            <a:extLst>
              <a:ext uri="{FF2B5EF4-FFF2-40B4-BE49-F238E27FC236}">
                <a16:creationId xmlns:a16="http://schemas.microsoft.com/office/drawing/2014/main" id="{8DB989BC-2BD3-C643-9079-7C7859491F41}"/>
              </a:ext>
            </a:extLst>
          </p:cNvPr>
          <p:cNvSpPr/>
          <p:nvPr/>
        </p:nvSpPr>
        <p:spPr>
          <a:xfrm>
            <a:off x="557947" y="1626671"/>
            <a:ext cx="11076105" cy="3139321"/>
          </a:xfrm>
          <a:prstGeom prst="rect">
            <a:avLst/>
          </a:prstGeom>
        </p:spPr>
        <p:txBody>
          <a:bodyPr wrap="square">
            <a:spAutoFit/>
          </a:bodyPr>
          <a:lstStyle/>
          <a:p>
            <a:endParaRPr lang="es-ES" dirty="0">
              <a:latin typeface="Courier" pitchFamily="2" charset="0"/>
            </a:endParaRPr>
          </a:p>
          <a:p>
            <a:r>
              <a:rPr lang="es-ES" dirty="0"/>
              <a:t>Seleccionamos los valores de la variable con el genotipo y el tipo de donador</a:t>
            </a:r>
          </a:p>
          <a:p>
            <a:endParaRPr lang="es-ES" dirty="0">
              <a:latin typeface="Courier" pitchFamily="2" charset="0"/>
            </a:endParaRPr>
          </a:p>
          <a:p>
            <a:r>
              <a:rPr lang="es-ES" dirty="0" err="1">
                <a:latin typeface="Courier" pitchFamily="2" charset="0"/>
              </a:rPr>
              <a:t>geno_donor</a:t>
            </a:r>
            <a:r>
              <a:rPr lang="es-ES" dirty="0">
                <a:latin typeface="Courier" pitchFamily="2" charset="0"/>
              </a:rPr>
              <a:t> &lt;- </a:t>
            </a:r>
            <a:r>
              <a:rPr lang="es-ES" dirty="0" err="1">
                <a:latin typeface="Courier" pitchFamily="2" charset="0"/>
              </a:rPr>
              <a:t>levels</a:t>
            </a:r>
            <a:r>
              <a:rPr lang="es-ES" dirty="0">
                <a:latin typeface="Courier" pitchFamily="2" charset="0"/>
              </a:rPr>
              <a:t>(</a:t>
            </a:r>
            <a:r>
              <a:rPr lang="es-ES" dirty="0" err="1">
                <a:latin typeface="Courier" pitchFamily="2" charset="0"/>
              </a:rPr>
              <a:t>d$genotype_and_donor_status</a:t>
            </a:r>
            <a:r>
              <a:rPr lang="es-ES" dirty="0">
                <a:latin typeface="Courier" pitchFamily="2" charset="0"/>
              </a:rPr>
              <a:t>)</a:t>
            </a:r>
          </a:p>
          <a:p>
            <a:r>
              <a:rPr lang="es-ES" dirty="0"/>
              <a:t>Hacemos una lista con las combinaciones que queremos comparar entre sí</a:t>
            </a:r>
          </a:p>
          <a:p>
            <a:r>
              <a:rPr lang="es-ES" dirty="0" err="1">
                <a:latin typeface="Courier" pitchFamily="2" charset="0"/>
              </a:rPr>
              <a:t>geno_donor.pairs</a:t>
            </a:r>
            <a:r>
              <a:rPr lang="es-ES" dirty="0">
                <a:latin typeface="Courier" pitchFamily="2" charset="0"/>
              </a:rPr>
              <a:t> &lt;- </a:t>
            </a:r>
            <a:r>
              <a:rPr lang="es-ES" dirty="0" err="1">
                <a:latin typeface="Courier" pitchFamily="2" charset="0"/>
              </a:rPr>
              <a:t>combn</a:t>
            </a:r>
            <a:r>
              <a:rPr lang="es-ES" dirty="0">
                <a:latin typeface="Courier" pitchFamily="2" charset="0"/>
              </a:rPr>
              <a:t>(</a:t>
            </a:r>
            <a:r>
              <a:rPr lang="es-ES" dirty="0" err="1">
                <a:latin typeface="Courier" pitchFamily="2" charset="0"/>
              </a:rPr>
              <a:t>seq_along</a:t>
            </a:r>
            <a:r>
              <a:rPr lang="es-ES" dirty="0">
                <a:latin typeface="Courier" pitchFamily="2" charset="0"/>
              </a:rPr>
              <a:t>(</a:t>
            </a:r>
            <a:r>
              <a:rPr lang="es-ES" dirty="0" err="1">
                <a:latin typeface="Courier" pitchFamily="2" charset="0"/>
              </a:rPr>
              <a:t>geno_donor</a:t>
            </a:r>
            <a:r>
              <a:rPr lang="es-ES" dirty="0">
                <a:latin typeface="Courier" pitchFamily="2" charset="0"/>
              </a:rPr>
              <a:t>), 2, </a:t>
            </a:r>
            <a:r>
              <a:rPr lang="es-ES" dirty="0" err="1">
                <a:latin typeface="Courier" pitchFamily="2" charset="0"/>
              </a:rPr>
              <a:t>simplify</a:t>
            </a:r>
            <a:r>
              <a:rPr lang="es-ES" dirty="0">
                <a:latin typeface="Courier" pitchFamily="2" charset="0"/>
              </a:rPr>
              <a:t> = FALSE, FUN = </a:t>
            </a:r>
            <a:r>
              <a:rPr lang="es-ES" dirty="0" err="1">
                <a:latin typeface="Courier" pitchFamily="2" charset="0"/>
              </a:rPr>
              <a:t>function</a:t>
            </a:r>
            <a:r>
              <a:rPr lang="es-ES" dirty="0">
                <a:latin typeface="Courier" pitchFamily="2" charset="0"/>
              </a:rPr>
              <a:t>(i)</a:t>
            </a:r>
            <a:r>
              <a:rPr lang="es-ES" dirty="0" err="1">
                <a:latin typeface="Courier" pitchFamily="2" charset="0"/>
              </a:rPr>
              <a:t>geno_donor</a:t>
            </a:r>
            <a:r>
              <a:rPr lang="es-ES" dirty="0">
                <a:latin typeface="Courier" pitchFamily="2" charset="0"/>
              </a:rPr>
              <a:t>[i])</a:t>
            </a:r>
          </a:p>
          <a:p>
            <a:endParaRPr lang="es-ES" dirty="0"/>
          </a:p>
          <a:p>
            <a:r>
              <a:rPr lang="es-ES" dirty="0" err="1">
                <a:latin typeface="Courier" pitchFamily="2" charset="0"/>
              </a:rPr>
              <a:t>print</a:t>
            </a:r>
            <a:r>
              <a:rPr lang="es-ES" dirty="0">
                <a:latin typeface="Courier" pitchFamily="2" charset="0"/>
              </a:rPr>
              <a:t>(</a:t>
            </a:r>
            <a:r>
              <a:rPr lang="es-ES" dirty="0" err="1">
                <a:latin typeface="Courier" pitchFamily="2" charset="0"/>
              </a:rPr>
              <a:t>geno_donor.pairs</a:t>
            </a:r>
            <a:r>
              <a:rPr lang="es-ES" dirty="0">
                <a:latin typeface="Courier" pitchFamily="2" charset="0"/>
              </a:rPr>
              <a:t>)</a:t>
            </a:r>
          </a:p>
          <a:p>
            <a:endParaRPr lang="es-ES" dirty="0"/>
          </a:p>
          <a:p>
            <a:endParaRPr lang="es-ES" dirty="0"/>
          </a:p>
        </p:txBody>
      </p:sp>
      <p:pic>
        <p:nvPicPr>
          <p:cNvPr id="8" name="Imagen 7" descr="Interfaz de usuario gráfica, Aplicación&#10;&#10;Descripción generada automáticamente con confianza media">
            <a:extLst>
              <a:ext uri="{FF2B5EF4-FFF2-40B4-BE49-F238E27FC236}">
                <a16:creationId xmlns:a16="http://schemas.microsoft.com/office/drawing/2014/main" id="{A4980F20-7613-8341-BE27-B72EE214D4B2}"/>
              </a:ext>
            </a:extLst>
          </p:cNvPr>
          <p:cNvPicPr>
            <a:picLocks noChangeAspect="1"/>
          </p:cNvPicPr>
          <p:nvPr/>
        </p:nvPicPr>
        <p:blipFill>
          <a:blip r:embed="rId2"/>
          <a:stretch>
            <a:fillRect/>
          </a:stretch>
        </p:blipFill>
        <p:spPr>
          <a:xfrm>
            <a:off x="5405033" y="3520420"/>
            <a:ext cx="3176996" cy="2491143"/>
          </a:xfrm>
          <a:prstGeom prst="rect">
            <a:avLst/>
          </a:prstGeom>
        </p:spPr>
      </p:pic>
      <p:sp>
        <p:nvSpPr>
          <p:cNvPr id="7" name="Marcador de texto 6">
            <a:extLst>
              <a:ext uri="{FF2B5EF4-FFF2-40B4-BE49-F238E27FC236}">
                <a16:creationId xmlns:a16="http://schemas.microsoft.com/office/drawing/2014/main" id="{32B94D12-9F69-5848-9D7A-A1C56611C36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1712784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4" name="Rectángulo 3">
            <a:extLst>
              <a:ext uri="{FF2B5EF4-FFF2-40B4-BE49-F238E27FC236}">
                <a16:creationId xmlns:a16="http://schemas.microsoft.com/office/drawing/2014/main" id="{8DB989BC-2BD3-C643-9079-7C7859491F41}"/>
              </a:ext>
            </a:extLst>
          </p:cNvPr>
          <p:cNvSpPr/>
          <p:nvPr/>
        </p:nvSpPr>
        <p:spPr>
          <a:xfrm>
            <a:off x="557947" y="1626671"/>
            <a:ext cx="11076105" cy="1754326"/>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Hacemos la representación gráfica, </a:t>
            </a:r>
            <a:r>
              <a:rPr lang="es-ES" dirty="0" err="1">
                <a:latin typeface="Times New Roman" panose="02020603050405020304" pitchFamily="18" charset="0"/>
                <a:cs typeface="Times New Roman" panose="02020603050405020304" pitchFamily="18" charset="0"/>
              </a:rPr>
              <a:t>ggviolin</a:t>
            </a:r>
            <a:r>
              <a:rPr lang="es-ES" dirty="0">
                <a:latin typeface="Times New Roman" panose="02020603050405020304" pitchFamily="18" charset="0"/>
                <a:cs typeface="Times New Roman" panose="02020603050405020304" pitchFamily="18" charset="0"/>
              </a:rPr>
              <a:t> es una función incluida en </a:t>
            </a:r>
            <a:r>
              <a:rPr lang="es-ES" dirty="0" err="1">
                <a:latin typeface="Times New Roman" panose="02020603050405020304" pitchFamily="18" charset="0"/>
                <a:cs typeface="Times New Roman" panose="02020603050405020304" pitchFamily="18" charset="0"/>
              </a:rPr>
              <a:t>ggpubr</a:t>
            </a:r>
            <a:endParaRPr lang="es-ES" dirty="0">
              <a:latin typeface="Times New Roman" panose="02020603050405020304" pitchFamily="18" charset="0"/>
              <a:cs typeface="Times New Roman" panose="02020603050405020304" pitchFamily="18" charset="0"/>
            </a:endParaRPr>
          </a:p>
          <a:p>
            <a:endParaRPr lang="es-ES" dirty="0"/>
          </a:p>
          <a:p>
            <a:r>
              <a:rPr lang="es-ES" dirty="0">
                <a:solidFill>
                  <a:srgbClr val="FF0000"/>
                </a:solidFill>
                <a:latin typeface="Courier" pitchFamily="2" charset="0"/>
              </a:rPr>
              <a:t>p1 &lt;- </a:t>
            </a:r>
            <a:r>
              <a:rPr lang="es-ES" dirty="0" err="1">
                <a:solidFill>
                  <a:srgbClr val="FF0000"/>
                </a:solidFill>
                <a:latin typeface="Courier" pitchFamily="2" charset="0"/>
              </a:rPr>
              <a:t>ggviolin</a:t>
            </a:r>
            <a:r>
              <a:rPr lang="es-ES" dirty="0">
                <a:solidFill>
                  <a:srgbClr val="FF0000"/>
                </a:solidFill>
                <a:latin typeface="Courier" pitchFamily="2" charset="0"/>
              </a:rPr>
              <a:t>(d, x = "</a:t>
            </a:r>
            <a:r>
              <a:rPr lang="es-ES" dirty="0" err="1">
                <a:solidFill>
                  <a:srgbClr val="FF0000"/>
                </a:solidFill>
                <a:latin typeface="Courier" pitchFamily="2" charset="0"/>
              </a:rPr>
              <a:t>genotype_and_donor_status</a:t>
            </a:r>
            <a:r>
              <a:rPr lang="es-ES" dirty="0">
                <a:solidFill>
                  <a:srgbClr val="FF0000"/>
                </a:solidFill>
                <a:latin typeface="Courier" pitchFamily="2" charset="0"/>
              </a:rPr>
              <a:t>", y = "</a:t>
            </a:r>
            <a:r>
              <a:rPr lang="es-ES" dirty="0" err="1">
                <a:solidFill>
                  <a:srgbClr val="FF0000"/>
                </a:solidFill>
                <a:latin typeface="Courier" pitchFamily="2" charset="0"/>
              </a:rPr>
              <a:t>diversity</a:t>
            </a:r>
            <a:r>
              <a:rPr lang="es-ES" dirty="0">
                <a:solidFill>
                  <a:srgbClr val="FF0000"/>
                </a:solidFill>
                <a:latin typeface="Courier" pitchFamily="2" charset="0"/>
              </a:rPr>
              <a:t>",</a:t>
            </a:r>
          </a:p>
          <a:p>
            <a:r>
              <a:rPr lang="es-ES" dirty="0">
                <a:solidFill>
                  <a:srgbClr val="FF0000"/>
                </a:solidFill>
                <a:latin typeface="Courier" pitchFamily="2" charset="0"/>
              </a:rPr>
              <a:t>               </a:t>
            </a:r>
            <a:r>
              <a:rPr lang="es-ES" dirty="0" err="1">
                <a:solidFill>
                  <a:srgbClr val="FF0000"/>
                </a:solidFill>
                <a:latin typeface="Courier" pitchFamily="2" charset="0"/>
              </a:rPr>
              <a:t>add</a:t>
            </a:r>
            <a:r>
              <a:rPr lang="es-ES" dirty="0">
                <a:solidFill>
                  <a:srgbClr val="FF0000"/>
                </a:solidFill>
                <a:latin typeface="Courier" pitchFamily="2" charset="0"/>
              </a:rPr>
              <a:t> = "</a:t>
            </a:r>
            <a:r>
              <a:rPr lang="es-ES" dirty="0" err="1">
                <a:solidFill>
                  <a:srgbClr val="FF0000"/>
                </a:solidFill>
                <a:latin typeface="Courier" pitchFamily="2" charset="0"/>
              </a:rPr>
              <a:t>boxplot</a:t>
            </a:r>
            <a:r>
              <a:rPr lang="es-ES" dirty="0">
                <a:solidFill>
                  <a:srgbClr val="FF0000"/>
                </a:solidFill>
                <a:latin typeface="Courier" pitchFamily="2" charset="0"/>
              </a:rPr>
              <a:t>", </a:t>
            </a:r>
            <a:r>
              <a:rPr lang="es-ES" dirty="0" err="1">
                <a:solidFill>
                  <a:srgbClr val="FF0000"/>
                </a:solidFill>
                <a:latin typeface="Courier" pitchFamily="2" charset="0"/>
              </a:rPr>
              <a:t>fill</a:t>
            </a:r>
            <a:r>
              <a:rPr lang="es-ES" dirty="0">
                <a:solidFill>
                  <a:srgbClr val="FF0000"/>
                </a:solidFill>
                <a:latin typeface="Courier" pitchFamily="2" charset="0"/>
              </a:rPr>
              <a:t> = "</a:t>
            </a:r>
            <a:r>
              <a:rPr lang="es-ES" dirty="0" err="1">
                <a:solidFill>
                  <a:srgbClr val="FF0000"/>
                </a:solidFill>
                <a:latin typeface="Courier" pitchFamily="2" charset="0"/>
              </a:rPr>
              <a:t>genotype_and_donor_status</a:t>
            </a:r>
            <a:r>
              <a:rPr lang="es-ES" dirty="0">
                <a:solidFill>
                  <a:srgbClr val="FF0000"/>
                </a:solidFill>
                <a:latin typeface="Courier" pitchFamily="2" charset="0"/>
              </a:rPr>
              <a:t>") </a:t>
            </a:r>
          </a:p>
          <a:p>
            <a:r>
              <a:rPr lang="es-ES" dirty="0" err="1">
                <a:solidFill>
                  <a:srgbClr val="FF0000"/>
                </a:solidFill>
                <a:latin typeface="Courier" pitchFamily="2" charset="0"/>
              </a:rPr>
              <a:t>print</a:t>
            </a:r>
            <a:r>
              <a:rPr lang="es-ES" dirty="0">
                <a:solidFill>
                  <a:srgbClr val="FF0000"/>
                </a:solidFill>
                <a:latin typeface="Courier" pitchFamily="2" charset="0"/>
              </a:rPr>
              <a:t>(p1)</a:t>
            </a:r>
          </a:p>
          <a:p>
            <a:endParaRPr lang="es-ES" dirty="0"/>
          </a:p>
        </p:txBody>
      </p:sp>
      <p:pic>
        <p:nvPicPr>
          <p:cNvPr id="7" name="Imagen 6">
            <a:extLst>
              <a:ext uri="{FF2B5EF4-FFF2-40B4-BE49-F238E27FC236}">
                <a16:creationId xmlns:a16="http://schemas.microsoft.com/office/drawing/2014/main" id="{3FDD1A55-AC82-E844-9DC5-196A26F7592F}"/>
              </a:ext>
            </a:extLst>
          </p:cNvPr>
          <p:cNvPicPr>
            <a:picLocks noChangeAspect="1"/>
          </p:cNvPicPr>
          <p:nvPr/>
        </p:nvPicPr>
        <p:blipFill>
          <a:blip r:embed="rId2"/>
          <a:stretch>
            <a:fillRect/>
          </a:stretch>
        </p:blipFill>
        <p:spPr>
          <a:xfrm>
            <a:off x="2877129" y="3261378"/>
            <a:ext cx="4875068" cy="3137975"/>
          </a:xfrm>
          <a:prstGeom prst="rect">
            <a:avLst/>
          </a:prstGeom>
        </p:spPr>
      </p:pic>
      <p:sp>
        <p:nvSpPr>
          <p:cNvPr id="8" name="Marcador de texto 7">
            <a:extLst>
              <a:ext uri="{FF2B5EF4-FFF2-40B4-BE49-F238E27FC236}">
                <a16:creationId xmlns:a16="http://schemas.microsoft.com/office/drawing/2014/main" id="{9B734EA5-D761-E344-9F08-435C20C242C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490963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4" name="Rectángulo 3">
            <a:extLst>
              <a:ext uri="{FF2B5EF4-FFF2-40B4-BE49-F238E27FC236}">
                <a16:creationId xmlns:a16="http://schemas.microsoft.com/office/drawing/2014/main" id="{8DB989BC-2BD3-C643-9079-7C7859491F41}"/>
              </a:ext>
            </a:extLst>
          </p:cNvPr>
          <p:cNvSpPr/>
          <p:nvPr/>
        </p:nvSpPr>
        <p:spPr>
          <a:xfrm>
            <a:off x="557947" y="1626671"/>
            <a:ext cx="11076105" cy="1754326"/>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Hacemos la representación gráfica utilizando los valores del </a:t>
            </a:r>
            <a:r>
              <a:rPr lang="es-ES" b="1" dirty="0">
                <a:solidFill>
                  <a:schemeClr val="bg2"/>
                </a:solidFill>
                <a:latin typeface="Times New Roman" panose="02020603050405020304" pitchFamily="18" charset="0"/>
                <a:cs typeface="Times New Roman" panose="02020603050405020304" pitchFamily="18" charset="0"/>
              </a:rPr>
              <a:t>test no paramétrico de </a:t>
            </a:r>
            <a:r>
              <a:rPr lang="es-ES" b="1" dirty="0" err="1">
                <a:solidFill>
                  <a:schemeClr val="bg2"/>
                </a:solidFill>
                <a:latin typeface="Times New Roman" panose="02020603050405020304" pitchFamily="18" charset="0"/>
                <a:cs typeface="Times New Roman" panose="02020603050405020304" pitchFamily="18" charset="0"/>
              </a:rPr>
              <a:t>Wilcoxon</a:t>
            </a:r>
            <a:r>
              <a:rPr lang="es-ES" b="1" dirty="0">
                <a:solidFill>
                  <a:schemeClr val="bg2"/>
                </a:solidFill>
                <a:latin typeface="Times New Roman" panose="02020603050405020304" pitchFamily="18" charset="0"/>
                <a:cs typeface="Times New Roman" panose="02020603050405020304" pitchFamily="18" charset="0"/>
              </a:rPr>
              <a:t> </a:t>
            </a:r>
            <a:r>
              <a:rPr lang="es-ES" dirty="0">
                <a:latin typeface="Times New Roman" panose="02020603050405020304" pitchFamily="18" charset="0"/>
                <a:cs typeface="Times New Roman" panose="02020603050405020304" pitchFamily="18" charset="0"/>
              </a:rPr>
              <a:t>para ver si hay diferencias estadísticas entre los grupos</a:t>
            </a:r>
          </a:p>
          <a:p>
            <a:endParaRPr lang="es-ES" dirty="0"/>
          </a:p>
          <a:p>
            <a:r>
              <a:rPr lang="es-ES" dirty="0">
                <a:solidFill>
                  <a:srgbClr val="C00000"/>
                </a:solidFill>
                <a:latin typeface="Courier" pitchFamily="2" charset="0"/>
              </a:rPr>
              <a:t>p1 &lt;- p1 + </a:t>
            </a:r>
            <a:r>
              <a:rPr lang="es-ES" dirty="0" err="1">
                <a:solidFill>
                  <a:srgbClr val="C00000"/>
                </a:solidFill>
                <a:latin typeface="Courier" pitchFamily="2" charset="0"/>
              </a:rPr>
              <a:t>stat_compare_means</a:t>
            </a:r>
            <a:r>
              <a:rPr lang="es-ES" dirty="0">
                <a:solidFill>
                  <a:srgbClr val="C00000"/>
                </a:solidFill>
                <a:latin typeface="Courier" pitchFamily="2" charset="0"/>
              </a:rPr>
              <a:t>(</a:t>
            </a:r>
            <a:r>
              <a:rPr lang="es-ES" dirty="0" err="1">
                <a:solidFill>
                  <a:srgbClr val="C00000"/>
                </a:solidFill>
                <a:latin typeface="Courier" pitchFamily="2" charset="0"/>
              </a:rPr>
              <a:t>comparisons</a:t>
            </a:r>
            <a:r>
              <a:rPr lang="es-ES" dirty="0">
                <a:solidFill>
                  <a:srgbClr val="C00000"/>
                </a:solidFill>
                <a:latin typeface="Courier" pitchFamily="2" charset="0"/>
              </a:rPr>
              <a:t> = </a:t>
            </a:r>
            <a:r>
              <a:rPr lang="es-ES" dirty="0" err="1">
                <a:solidFill>
                  <a:srgbClr val="C00000"/>
                </a:solidFill>
                <a:latin typeface="Courier" pitchFamily="2" charset="0"/>
              </a:rPr>
              <a:t>geno_donor.pairs</a:t>
            </a:r>
            <a:r>
              <a:rPr lang="es-ES" dirty="0">
                <a:solidFill>
                  <a:srgbClr val="C00000"/>
                </a:solidFill>
                <a:latin typeface="Courier" pitchFamily="2" charset="0"/>
              </a:rPr>
              <a:t>) </a:t>
            </a:r>
          </a:p>
          <a:p>
            <a:r>
              <a:rPr lang="es-ES" dirty="0" err="1">
                <a:solidFill>
                  <a:srgbClr val="C00000"/>
                </a:solidFill>
                <a:latin typeface="Courier" pitchFamily="2" charset="0"/>
              </a:rPr>
              <a:t>print</a:t>
            </a:r>
            <a:r>
              <a:rPr lang="es-ES" dirty="0">
                <a:solidFill>
                  <a:srgbClr val="C00000"/>
                </a:solidFill>
                <a:latin typeface="Courier" pitchFamily="2" charset="0"/>
              </a:rPr>
              <a:t>(p1)</a:t>
            </a:r>
          </a:p>
          <a:p>
            <a:endParaRPr lang="es-ES" dirty="0"/>
          </a:p>
        </p:txBody>
      </p:sp>
      <p:pic>
        <p:nvPicPr>
          <p:cNvPr id="3" name="Imagen 2">
            <a:extLst>
              <a:ext uri="{FF2B5EF4-FFF2-40B4-BE49-F238E27FC236}">
                <a16:creationId xmlns:a16="http://schemas.microsoft.com/office/drawing/2014/main" id="{07A0E73C-8EAF-744B-A587-E1679FA39FC1}"/>
              </a:ext>
            </a:extLst>
          </p:cNvPr>
          <p:cNvPicPr>
            <a:picLocks noChangeAspect="1"/>
          </p:cNvPicPr>
          <p:nvPr/>
        </p:nvPicPr>
        <p:blipFill>
          <a:blip r:embed="rId2"/>
          <a:stretch>
            <a:fillRect/>
          </a:stretch>
        </p:blipFill>
        <p:spPr>
          <a:xfrm>
            <a:off x="2370430" y="2895064"/>
            <a:ext cx="5803323" cy="3735472"/>
          </a:xfrm>
          <a:prstGeom prst="rect">
            <a:avLst/>
          </a:prstGeom>
        </p:spPr>
      </p:pic>
      <p:sp>
        <p:nvSpPr>
          <p:cNvPr id="8" name="Marcador de texto 7">
            <a:extLst>
              <a:ext uri="{FF2B5EF4-FFF2-40B4-BE49-F238E27FC236}">
                <a16:creationId xmlns:a16="http://schemas.microsoft.com/office/drawing/2014/main" id="{518844F7-D7A8-E747-B025-CF9BF127CF3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4273240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4" name="Rectángulo 3">
            <a:extLst>
              <a:ext uri="{FF2B5EF4-FFF2-40B4-BE49-F238E27FC236}">
                <a16:creationId xmlns:a16="http://schemas.microsoft.com/office/drawing/2014/main" id="{8DB989BC-2BD3-C643-9079-7C7859491F41}"/>
              </a:ext>
            </a:extLst>
          </p:cNvPr>
          <p:cNvSpPr/>
          <p:nvPr/>
        </p:nvSpPr>
        <p:spPr>
          <a:xfrm>
            <a:off x="776079" y="1999726"/>
            <a:ext cx="6092234" cy="2862322"/>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Hacemos la representación gráfica, con ggplot2 y la opción </a:t>
            </a:r>
            <a:r>
              <a:rPr lang="en-US" dirty="0" err="1"/>
              <a:t>geom_violin</a:t>
            </a:r>
            <a:endParaRPr lang="en-US" dirty="0"/>
          </a:p>
          <a:p>
            <a:endParaRPr lang="en-US" dirty="0"/>
          </a:p>
          <a:p>
            <a:r>
              <a:rPr lang="en-US" b="1" dirty="0"/>
              <a:t>p = </a:t>
            </a:r>
            <a:r>
              <a:rPr lang="en-US" b="1" dirty="0" err="1"/>
              <a:t>ggplot</a:t>
            </a:r>
            <a:r>
              <a:rPr lang="en-US" b="1" dirty="0"/>
              <a:t>(d, </a:t>
            </a:r>
            <a:r>
              <a:rPr lang="en-US" b="1" dirty="0" err="1"/>
              <a:t>aes</a:t>
            </a:r>
            <a:r>
              <a:rPr lang="en-US" b="1" dirty="0"/>
              <a:t>(x= </a:t>
            </a:r>
            <a:r>
              <a:rPr lang="en-US" b="1" dirty="0" err="1"/>
              <a:t>genotype_and_donor_status</a:t>
            </a:r>
            <a:r>
              <a:rPr lang="en-US" b="1" dirty="0"/>
              <a:t>, y=diversity, fill=</a:t>
            </a:r>
            <a:r>
              <a:rPr lang="en-US" b="1" dirty="0" err="1"/>
              <a:t>genotype_and_donor_status</a:t>
            </a:r>
            <a:r>
              <a:rPr lang="en-US" b="1" dirty="0"/>
              <a:t>))+</a:t>
            </a:r>
            <a:r>
              <a:rPr lang="en-US" b="1" dirty="0" err="1"/>
              <a:t>geom_violin</a:t>
            </a:r>
            <a:r>
              <a:rPr lang="en-US" b="1" dirty="0"/>
              <a:t>(trim=FALSE)</a:t>
            </a:r>
          </a:p>
          <a:p>
            <a:endParaRPr lang="en-US" dirty="0"/>
          </a:p>
          <a:p>
            <a:endParaRPr lang="en-US" dirty="0"/>
          </a:p>
          <a:p>
            <a:endParaRPr lang="es-ES" dirty="0"/>
          </a:p>
        </p:txBody>
      </p:sp>
      <p:sp>
        <p:nvSpPr>
          <p:cNvPr id="7" name="Marcador de texto 6">
            <a:extLst>
              <a:ext uri="{FF2B5EF4-FFF2-40B4-BE49-F238E27FC236}">
                <a16:creationId xmlns:a16="http://schemas.microsoft.com/office/drawing/2014/main" id="{394176F7-8322-D44E-A6F8-1C63A5A31A34}"/>
              </a:ext>
            </a:extLst>
          </p:cNvPr>
          <p:cNvSpPr>
            <a:spLocks noGrp="1"/>
          </p:cNvSpPr>
          <p:nvPr>
            <p:ph type="body" sz="quarter" idx="12"/>
          </p:nvPr>
        </p:nvSpPr>
        <p:spPr/>
        <p:txBody>
          <a:bodyPr/>
          <a:lstStyle/>
          <a:p>
            <a:endParaRPr lang="es-ES"/>
          </a:p>
        </p:txBody>
      </p:sp>
      <p:pic>
        <p:nvPicPr>
          <p:cNvPr id="12" name="Imagen 11" descr="Gráfico&#10;&#10;Descripción generada automáticamente">
            <a:extLst>
              <a:ext uri="{FF2B5EF4-FFF2-40B4-BE49-F238E27FC236}">
                <a16:creationId xmlns:a16="http://schemas.microsoft.com/office/drawing/2014/main" id="{EAB80167-AC06-2D47-AC96-5151A00CCA31}"/>
              </a:ext>
            </a:extLst>
          </p:cNvPr>
          <p:cNvPicPr>
            <a:picLocks noChangeAspect="1"/>
          </p:cNvPicPr>
          <p:nvPr/>
        </p:nvPicPr>
        <p:blipFill>
          <a:blip r:embed="rId2"/>
          <a:stretch>
            <a:fillRect/>
          </a:stretch>
        </p:blipFill>
        <p:spPr>
          <a:xfrm>
            <a:off x="6868313" y="1091516"/>
            <a:ext cx="5499826" cy="5766484"/>
          </a:xfrm>
          <a:prstGeom prst="rect">
            <a:avLst/>
          </a:prstGeom>
        </p:spPr>
      </p:pic>
    </p:spTree>
    <p:extLst>
      <p:ext uri="{BB962C8B-B14F-4D97-AF65-F5344CB8AC3E}">
        <p14:creationId xmlns:p14="http://schemas.microsoft.com/office/powerpoint/2010/main" val="2410240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4" name="Rectángulo 3">
            <a:extLst>
              <a:ext uri="{FF2B5EF4-FFF2-40B4-BE49-F238E27FC236}">
                <a16:creationId xmlns:a16="http://schemas.microsoft.com/office/drawing/2014/main" id="{8DB989BC-2BD3-C643-9079-7C7859491F41}"/>
              </a:ext>
            </a:extLst>
          </p:cNvPr>
          <p:cNvSpPr/>
          <p:nvPr/>
        </p:nvSpPr>
        <p:spPr>
          <a:xfrm>
            <a:off x="776079" y="1999726"/>
            <a:ext cx="6092234" cy="2308324"/>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Hacemos la representación gráfica, con ggplot2 y la opción </a:t>
            </a:r>
            <a:r>
              <a:rPr lang="en-US" dirty="0" err="1"/>
              <a:t>geom_violin</a:t>
            </a:r>
            <a:endParaRPr lang="en-US" dirty="0"/>
          </a:p>
          <a:p>
            <a:endParaRPr lang="en-US" dirty="0"/>
          </a:p>
          <a:p>
            <a:r>
              <a:rPr lang="en-US" b="1" dirty="0"/>
              <a:t>p = </a:t>
            </a:r>
            <a:r>
              <a:rPr lang="en-US" b="1" dirty="0" err="1"/>
              <a:t>ggplot</a:t>
            </a:r>
            <a:r>
              <a:rPr lang="en-US" b="1" dirty="0"/>
              <a:t>(d, </a:t>
            </a:r>
            <a:r>
              <a:rPr lang="en-US" b="1" dirty="0" err="1"/>
              <a:t>aes</a:t>
            </a:r>
            <a:r>
              <a:rPr lang="en-US" b="1" dirty="0"/>
              <a:t>(x= </a:t>
            </a:r>
            <a:r>
              <a:rPr lang="en-US" b="1" dirty="0" err="1"/>
              <a:t>donor_status</a:t>
            </a:r>
            <a:r>
              <a:rPr lang="en-US" b="1" dirty="0"/>
              <a:t>, y=diversity, fill=</a:t>
            </a:r>
            <a:r>
              <a:rPr lang="en-US" b="1" dirty="0" err="1"/>
              <a:t>donor_status</a:t>
            </a:r>
            <a:r>
              <a:rPr lang="en-US" b="1" dirty="0"/>
              <a:t>))+</a:t>
            </a:r>
            <a:r>
              <a:rPr lang="en-US" b="1" dirty="0" err="1"/>
              <a:t>geom_violin</a:t>
            </a:r>
            <a:r>
              <a:rPr lang="en-US" b="1" dirty="0"/>
              <a:t>(trim=FALSE)</a:t>
            </a:r>
          </a:p>
          <a:p>
            <a:endParaRPr lang="en-US" dirty="0"/>
          </a:p>
          <a:p>
            <a:endParaRPr lang="en-US" dirty="0"/>
          </a:p>
          <a:p>
            <a:endParaRPr lang="es-ES" dirty="0"/>
          </a:p>
        </p:txBody>
      </p:sp>
      <p:sp>
        <p:nvSpPr>
          <p:cNvPr id="7" name="Marcador de texto 6">
            <a:extLst>
              <a:ext uri="{FF2B5EF4-FFF2-40B4-BE49-F238E27FC236}">
                <a16:creationId xmlns:a16="http://schemas.microsoft.com/office/drawing/2014/main" id="{394176F7-8322-D44E-A6F8-1C63A5A31A34}"/>
              </a:ext>
            </a:extLst>
          </p:cNvPr>
          <p:cNvSpPr>
            <a:spLocks noGrp="1"/>
          </p:cNvSpPr>
          <p:nvPr>
            <p:ph type="body" sz="quarter" idx="12"/>
          </p:nvPr>
        </p:nvSpPr>
        <p:spPr/>
        <p:txBody>
          <a:bodyPr/>
          <a:lstStyle/>
          <a:p>
            <a:endParaRPr lang="es-ES"/>
          </a:p>
        </p:txBody>
      </p:sp>
      <p:pic>
        <p:nvPicPr>
          <p:cNvPr id="10" name="Imagen 9" descr="Gráfico, Gráfico de embudo&#10;&#10;Descripción generada automáticamente">
            <a:extLst>
              <a:ext uri="{FF2B5EF4-FFF2-40B4-BE49-F238E27FC236}">
                <a16:creationId xmlns:a16="http://schemas.microsoft.com/office/drawing/2014/main" id="{16505B2E-1AB1-4E48-9608-4391CAC2E1C1}"/>
              </a:ext>
            </a:extLst>
          </p:cNvPr>
          <p:cNvPicPr>
            <a:picLocks noChangeAspect="1"/>
          </p:cNvPicPr>
          <p:nvPr/>
        </p:nvPicPr>
        <p:blipFill>
          <a:blip r:embed="rId2"/>
          <a:stretch>
            <a:fillRect/>
          </a:stretch>
        </p:blipFill>
        <p:spPr>
          <a:xfrm>
            <a:off x="7002870" y="1010331"/>
            <a:ext cx="5545589" cy="5853216"/>
          </a:xfrm>
          <a:prstGeom prst="rect">
            <a:avLst/>
          </a:prstGeom>
        </p:spPr>
      </p:pic>
    </p:spTree>
    <p:extLst>
      <p:ext uri="{BB962C8B-B14F-4D97-AF65-F5344CB8AC3E}">
        <p14:creationId xmlns:p14="http://schemas.microsoft.com/office/powerpoint/2010/main" val="3511070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9456245" cy="2308324"/>
          </a:xfrm>
          <a:prstGeom prst="rect">
            <a:avLst/>
          </a:prstGeom>
          <a:noFill/>
        </p:spPr>
        <p:txBody>
          <a:bodyPr wrap="square" rtlCol="0">
            <a:spAutoFit/>
          </a:bodyPr>
          <a:lstStyle/>
          <a:p>
            <a:r>
              <a:rPr lang="es-ES" b="1" dirty="0"/>
              <a:t>OTRA POSIBILIDAD. </a:t>
            </a:r>
          </a:p>
          <a:p>
            <a:endParaRPr lang="es-ES" dirty="0"/>
          </a:p>
          <a:p>
            <a:r>
              <a:rPr lang="es-ES" dirty="0"/>
              <a:t>Centrarnos en el </a:t>
            </a:r>
            <a:r>
              <a:rPr lang="es-ES" b="1" dirty="0"/>
              <a:t>índice de Shannon </a:t>
            </a:r>
            <a:r>
              <a:rPr lang="es-ES" dirty="0"/>
              <a:t>y en la variable categórica </a:t>
            </a:r>
            <a:r>
              <a:rPr lang="es-ES" b="1" dirty="0"/>
              <a:t>genotipo</a:t>
            </a:r>
            <a:r>
              <a:rPr lang="es-ES" dirty="0"/>
              <a:t> que diferencia </a:t>
            </a:r>
            <a:r>
              <a:rPr lang="es-ES" b="1" dirty="0"/>
              <a:t>entre ratones susceptibles y wild </a:t>
            </a:r>
            <a:r>
              <a:rPr lang="es-ES" b="1" dirty="0" err="1"/>
              <a:t>type</a:t>
            </a:r>
            <a:r>
              <a:rPr lang="es-ES" dirty="0"/>
              <a:t>. Calcular el valor medio de este índice y ver si hay diferencias entre estos dos grupos con otro </a:t>
            </a:r>
            <a:r>
              <a:rPr lang="es-ES" b="1" dirty="0">
                <a:solidFill>
                  <a:schemeClr val="bg2"/>
                </a:solidFill>
              </a:rPr>
              <a:t>test no paramétrico: el de </a:t>
            </a:r>
            <a:r>
              <a:rPr lang="es-ES" b="1" dirty="0" err="1">
                <a:solidFill>
                  <a:schemeClr val="bg2"/>
                </a:solidFill>
              </a:rPr>
              <a:t>Kolmogorov-Smirnov</a:t>
            </a:r>
            <a:r>
              <a:rPr lang="es-ES" b="1" dirty="0">
                <a:solidFill>
                  <a:schemeClr val="bg2"/>
                </a:solidFill>
              </a:rPr>
              <a:t> para comparar estos dos grupos de muestras</a:t>
            </a:r>
            <a:r>
              <a:rPr lang="es-ES" dirty="0"/>
              <a:t>.</a:t>
            </a:r>
          </a:p>
          <a:p>
            <a:endParaRPr lang="es-ES" dirty="0"/>
          </a:p>
          <a:p>
            <a:endParaRPr lang="es-ES" dirty="0"/>
          </a:p>
        </p:txBody>
      </p:sp>
      <p:sp>
        <p:nvSpPr>
          <p:cNvPr id="4" name="Rectángulo 3">
            <a:extLst>
              <a:ext uri="{FF2B5EF4-FFF2-40B4-BE49-F238E27FC236}">
                <a16:creationId xmlns:a16="http://schemas.microsoft.com/office/drawing/2014/main" id="{129D1049-68D4-8E44-AB8A-91A06AF8E9AC}"/>
              </a:ext>
            </a:extLst>
          </p:cNvPr>
          <p:cNvSpPr/>
          <p:nvPr/>
        </p:nvSpPr>
        <p:spPr>
          <a:xfrm>
            <a:off x="1109806" y="3814129"/>
            <a:ext cx="6096000" cy="1754326"/>
          </a:xfrm>
          <a:prstGeom prst="rect">
            <a:avLst/>
          </a:prstGeom>
        </p:spPr>
        <p:txBody>
          <a:bodyPr>
            <a:spAutoFit/>
          </a:bodyPr>
          <a:lstStyle/>
          <a:p>
            <a:r>
              <a:rPr lang="en-US" dirty="0">
                <a:latin typeface="Courier" pitchFamily="2" charset="0"/>
              </a:rPr>
              <a:t>d &lt;- meta(</a:t>
            </a:r>
            <a:r>
              <a:rPr lang="en-US" dirty="0" err="1">
                <a:latin typeface="Courier" pitchFamily="2" charset="0"/>
              </a:rPr>
              <a:t>physeq</a:t>
            </a:r>
            <a:r>
              <a:rPr lang="en-US" dirty="0">
                <a:latin typeface="Courier" pitchFamily="2" charset="0"/>
              </a:rPr>
              <a:t>)</a:t>
            </a:r>
            <a:endParaRPr lang="es-ES" dirty="0">
              <a:latin typeface="Courier" pitchFamily="2" charset="0"/>
            </a:endParaRPr>
          </a:p>
          <a:p>
            <a:r>
              <a:rPr lang="en-US" dirty="0" err="1">
                <a:latin typeface="Courier" pitchFamily="2" charset="0"/>
              </a:rPr>
              <a:t>d$diversity</a:t>
            </a:r>
            <a:r>
              <a:rPr lang="en-US" dirty="0">
                <a:latin typeface="Courier" pitchFamily="2" charset="0"/>
              </a:rPr>
              <a:t> &lt;- microbiome::diversity(</a:t>
            </a:r>
            <a:r>
              <a:rPr lang="en-US" dirty="0" err="1">
                <a:latin typeface="Courier" pitchFamily="2" charset="0"/>
              </a:rPr>
              <a:t>physeq</a:t>
            </a:r>
            <a:r>
              <a:rPr lang="en-US" dirty="0">
                <a:latin typeface="Courier" pitchFamily="2" charset="0"/>
              </a:rPr>
              <a:t>, "</a:t>
            </a:r>
            <a:r>
              <a:rPr lang="en-US" dirty="0" err="1">
                <a:latin typeface="Courier" pitchFamily="2" charset="0"/>
              </a:rPr>
              <a:t>shannon</a:t>
            </a:r>
            <a:r>
              <a:rPr lang="en-US" dirty="0">
                <a:latin typeface="Courier" pitchFamily="2" charset="0"/>
              </a:rPr>
              <a:t>")$</a:t>
            </a:r>
            <a:r>
              <a:rPr lang="en-US" dirty="0" err="1">
                <a:latin typeface="Courier" pitchFamily="2" charset="0"/>
              </a:rPr>
              <a:t>shannon</a:t>
            </a:r>
            <a:endParaRPr lang="es-ES" dirty="0">
              <a:latin typeface="Courier" pitchFamily="2" charset="0"/>
            </a:endParaRPr>
          </a:p>
          <a:p>
            <a:r>
              <a:rPr lang="en-US" dirty="0" err="1">
                <a:latin typeface="Courier" pitchFamily="2" charset="0"/>
              </a:rPr>
              <a:t>spl</a:t>
            </a:r>
            <a:r>
              <a:rPr lang="en-US" dirty="0">
                <a:latin typeface="Courier" pitchFamily="2" charset="0"/>
              </a:rPr>
              <a:t> &lt;- split(</a:t>
            </a:r>
            <a:r>
              <a:rPr lang="en-US" dirty="0" err="1">
                <a:latin typeface="Courier" pitchFamily="2" charset="0"/>
              </a:rPr>
              <a:t>d$diversity</a:t>
            </a:r>
            <a:r>
              <a:rPr lang="en-US" dirty="0">
                <a:latin typeface="Courier" pitchFamily="2" charset="0"/>
              </a:rPr>
              <a:t>, </a:t>
            </a:r>
            <a:r>
              <a:rPr lang="en-US" dirty="0" err="1">
                <a:latin typeface="Courier" pitchFamily="2" charset="0"/>
              </a:rPr>
              <a:t>d$genotype</a:t>
            </a:r>
            <a:r>
              <a:rPr lang="en-US" dirty="0">
                <a:latin typeface="Courier" pitchFamily="2" charset="0"/>
              </a:rPr>
              <a:t>)</a:t>
            </a:r>
            <a:endParaRPr lang="es-ES" dirty="0">
              <a:latin typeface="Courier" pitchFamily="2" charset="0"/>
            </a:endParaRPr>
          </a:p>
          <a:p>
            <a:r>
              <a:rPr lang="en-US" dirty="0" err="1">
                <a:latin typeface="Courier" pitchFamily="2" charset="0"/>
              </a:rPr>
              <a:t>spl</a:t>
            </a:r>
            <a:endParaRPr lang="es-ES" dirty="0">
              <a:latin typeface="Courier" pitchFamily="2" charset="0"/>
            </a:endParaRPr>
          </a:p>
        </p:txBody>
      </p:sp>
      <p:pic>
        <p:nvPicPr>
          <p:cNvPr id="8" name="Imagen 7" descr="Texto, Carta&#10;&#10;Descripción generada automáticamente">
            <a:extLst>
              <a:ext uri="{FF2B5EF4-FFF2-40B4-BE49-F238E27FC236}">
                <a16:creationId xmlns:a16="http://schemas.microsoft.com/office/drawing/2014/main" id="{4AD4607B-8D2D-9A4D-BDB5-6F4C459D4F8F}"/>
              </a:ext>
            </a:extLst>
          </p:cNvPr>
          <p:cNvPicPr>
            <a:picLocks noChangeAspect="1"/>
          </p:cNvPicPr>
          <p:nvPr/>
        </p:nvPicPr>
        <p:blipFill>
          <a:blip r:embed="rId2"/>
          <a:stretch>
            <a:fillRect/>
          </a:stretch>
        </p:blipFill>
        <p:spPr>
          <a:xfrm>
            <a:off x="3190485" y="5297855"/>
            <a:ext cx="5668935" cy="1372099"/>
          </a:xfrm>
          <a:prstGeom prst="rect">
            <a:avLst/>
          </a:prstGeom>
        </p:spPr>
      </p:pic>
      <p:sp>
        <p:nvSpPr>
          <p:cNvPr id="10" name="Marcador de texto 9">
            <a:extLst>
              <a:ext uri="{FF2B5EF4-FFF2-40B4-BE49-F238E27FC236}">
                <a16:creationId xmlns:a16="http://schemas.microsoft.com/office/drawing/2014/main" id="{4B1BEC08-5D0F-194B-AD05-09EC1271669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18532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49174"/>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10244282"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931359" y="1626671"/>
            <a:ext cx="9456245" cy="4524315"/>
          </a:xfrm>
          <a:prstGeom prst="rect">
            <a:avLst/>
          </a:prstGeom>
          <a:noFill/>
        </p:spPr>
        <p:txBody>
          <a:bodyPr wrap="square" rtlCol="0">
            <a:spAutoFit/>
          </a:bodyPr>
          <a:lstStyle/>
          <a:p>
            <a:r>
              <a:rPr lang="en-US" dirty="0">
                <a:latin typeface="Courier" pitchFamily="2" charset="0"/>
              </a:rPr>
              <a:t>mean(</a:t>
            </a:r>
            <a:r>
              <a:rPr lang="en-US" dirty="0" err="1">
                <a:latin typeface="Courier" pitchFamily="2" charset="0"/>
              </a:rPr>
              <a:t>spl$susceptible</a:t>
            </a:r>
            <a:r>
              <a:rPr lang="en-US" dirty="0">
                <a:latin typeface="Courier" pitchFamily="2" charset="0"/>
              </a:rPr>
              <a:t>)</a:t>
            </a:r>
            <a:endParaRPr lang="es-ES" dirty="0">
              <a:latin typeface="Courier" pitchFamily="2" charset="0"/>
            </a:endParaRPr>
          </a:p>
          <a:p>
            <a:r>
              <a:rPr lang="en-US" dirty="0">
                <a:latin typeface="Courier" pitchFamily="2" charset="0"/>
              </a:rPr>
              <a:t>mean(</a:t>
            </a:r>
            <a:r>
              <a:rPr lang="en-US" dirty="0" err="1">
                <a:latin typeface="Courier" pitchFamily="2" charset="0"/>
              </a:rPr>
              <a:t>spl</a:t>
            </a:r>
            <a:r>
              <a:rPr lang="en-US" dirty="0">
                <a:latin typeface="Courier" pitchFamily="2" charset="0"/>
              </a:rPr>
              <a:t>$`wild type`)</a:t>
            </a:r>
          </a:p>
          <a:p>
            <a:endParaRPr lang="es-ES" dirty="0">
              <a:latin typeface="Courier" pitchFamily="2" charset="0"/>
            </a:endParaRPr>
          </a:p>
          <a:p>
            <a:r>
              <a:rPr lang="en-US" dirty="0"/>
              <a:t># Kolmogorov-</a:t>
            </a:r>
            <a:r>
              <a:rPr lang="en-US" dirty="0" err="1"/>
              <a:t>Smironv</a:t>
            </a:r>
            <a:r>
              <a:rPr lang="en-US" dirty="0"/>
              <a:t> test</a:t>
            </a:r>
            <a:endParaRPr lang="es-ES" dirty="0"/>
          </a:p>
          <a:p>
            <a:r>
              <a:rPr lang="en-US" dirty="0" err="1">
                <a:latin typeface="Courier" pitchFamily="2" charset="0"/>
              </a:rPr>
              <a:t>pv</a:t>
            </a:r>
            <a:r>
              <a:rPr lang="en-US" dirty="0">
                <a:latin typeface="Courier" pitchFamily="2" charset="0"/>
              </a:rPr>
              <a:t> &lt;- </a:t>
            </a:r>
            <a:r>
              <a:rPr lang="en-US" dirty="0" err="1">
                <a:latin typeface="Courier" pitchFamily="2" charset="0"/>
              </a:rPr>
              <a:t>ks.test</a:t>
            </a:r>
            <a:r>
              <a:rPr lang="en-US" dirty="0">
                <a:latin typeface="Courier" pitchFamily="2" charset="0"/>
              </a:rPr>
              <a:t>(</a:t>
            </a:r>
            <a:r>
              <a:rPr lang="en-US" dirty="0" err="1">
                <a:latin typeface="Courier" pitchFamily="2" charset="0"/>
              </a:rPr>
              <a:t>spl$susceptible</a:t>
            </a:r>
            <a:r>
              <a:rPr lang="en-US" dirty="0">
                <a:latin typeface="Courier" pitchFamily="2" charset="0"/>
              </a:rPr>
              <a:t>, </a:t>
            </a:r>
          </a:p>
          <a:p>
            <a:r>
              <a:rPr lang="en-US" dirty="0" err="1">
                <a:latin typeface="Courier" pitchFamily="2" charset="0"/>
              </a:rPr>
              <a:t>spl</a:t>
            </a:r>
            <a:r>
              <a:rPr lang="en-US" dirty="0">
                <a:latin typeface="Courier" pitchFamily="2" charset="0"/>
              </a:rPr>
              <a:t>$`wild type`)$</a:t>
            </a:r>
            <a:r>
              <a:rPr lang="en-US" dirty="0" err="1">
                <a:latin typeface="Courier" pitchFamily="2" charset="0"/>
              </a:rPr>
              <a:t>p.value</a:t>
            </a:r>
            <a:endParaRPr lang="es-ES" dirty="0">
              <a:latin typeface="Courier" pitchFamily="2" charset="0"/>
            </a:endParaRPr>
          </a:p>
          <a:p>
            <a:r>
              <a:rPr lang="en-US" dirty="0"/>
              <a:t># Adjust the p-value</a:t>
            </a:r>
            <a:endParaRPr lang="es-ES" dirty="0"/>
          </a:p>
          <a:p>
            <a:r>
              <a:rPr lang="en-US" dirty="0" err="1">
                <a:latin typeface="Courier" pitchFamily="2" charset="0"/>
              </a:rPr>
              <a:t>pv</a:t>
            </a:r>
            <a:endParaRPr lang="es-ES" dirty="0">
              <a:latin typeface="Courier" pitchFamily="2" charset="0"/>
            </a:endParaRPr>
          </a:p>
          <a:p>
            <a:r>
              <a:rPr lang="en-US" dirty="0" err="1">
                <a:latin typeface="Courier" pitchFamily="2" charset="0"/>
              </a:rPr>
              <a:t>padj</a:t>
            </a:r>
            <a:r>
              <a:rPr lang="en-US" dirty="0">
                <a:latin typeface="Courier" pitchFamily="2" charset="0"/>
              </a:rPr>
              <a:t> &lt;- </a:t>
            </a:r>
            <a:r>
              <a:rPr lang="en-US" dirty="0" err="1">
                <a:latin typeface="Courier" pitchFamily="2" charset="0"/>
              </a:rPr>
              <a:t>p.adjust</a:t>
            </a:r>
            <a:r>
              <a:rPr lang="en-US" dirty="0">
                <a:latin typeface="Courier" pitchFamily="2" charset="0"/>
              </a:rPr>
              <a:t>(</a:t>
            </a:r>
            <a:r>
              <a:rPr lang="en-US" dirty="0" err="1">
                <a:latin typeface="Courier" pitchFamily="2" charset="0"/>
              </a:rPr>
              <a:t>pv</a:t>
            </a:r>
            <a:r>
              <a:rPr lang="en-US" dirty="0">
                <a:latin typeface="Courier" pitchFamily="2" charset="0"/>
              </a:rPr>
              <a:t>)</a:t>
            </a:r>
            <a:endParaRPr lang="es-ES" dirty="0">
              <a:latin typeface="Courier" pitchFamily="2" charset="0"/>
            </a:endParaRPr>
          </a:p>
          <a:p>
            <a:r>
              <a:rPr lang="es-ES" dirty="0" err="1">
                <a:latin typeface="Courier" pitchFamily="2" charset="0"/>
              </a:rPr>
              <a:t>padj</a:t>
            </a:r>
            <a:endParaRPr lang="es-ES" dirty="0">
              <a:latin typeface="Courier" pitchFamily="2" charset="0"/>
            </a:endParaRPr>
          </a:p>
          <a:p>
            <a:endParaRPr lang="es-ES" dirty="0">
              <a:latin typeface="Courier" pitchFamily="2" charset="0"/>
            </a:endParaRPr>
          </a:p>
          <a:p>
            <a:r>
              <a:rPr lang="es-ES" dirty="0">
                <a:latin typeface="Courier" pitchFamily="2" charset="0"/>
              </a:rPr>
              <a:t> </a:t>
            </a:r>
          </a:p>
          <a:p>
            <a:r>
              <a:rPr lang="es-ES" b="1" dirty="0"/>
              <a:t>No hay diferencias significativas entre los ratones a los que se les hace un trasplante fecal de gente con </a:t>
            </a:r>
            <a:r>
              <a:rPr lang="es-ES" b="1" dirty="0" err="1"/>
              <a:t>parkinson</a:t>
            </a:r>
            <a:r>
              <a:rPr lang="es-ES" b="1" dirty="0"/>
              <a:t> y los que no.  </a:t>
            </a:r>
          </a:p>
          <a:p>
            <a:endParaRPr lang="es-ES" dirty="0"/>
          </a:p>
          <a:p>
            <a:endParaRPr lang="es-ES" dirty="0"/>
          </a:p>
        </p:txBody>
      </p:sp>
      <p:pic>
        <p:nvPicPr>
          <p:cNvPr id="7" name="Imagen 6" descr="Interfaz de usuario gráfica, Texto, Aplicación, Chat o mensaje de texto&#10;&#10;Descripción generada automáticamente">
            <a:extLst>
              <a:ext uri="{FF2B5EF4-FFF2-40B4-BE49-F238E27FC236}">
                <a16:creationId xmlns:a16="http://schemas.microsoft.com/office/drawing/2014/main" id="{097CF5BF-B272-EB4E-A9A7-18048AE170AD}"/>
              </a:ext>
            </a:extLst>
          </p:cNvPr>
          <p:cNvPicPr>
            <a:picLocks noChangeAspect="1"/>
          </p:cNvPicPr>
          <p:nvPr/>
        </p:nvPicPr>
        <p:blipFill>
          <a:blip r:embed="rId3"/>
          <a:stretch>
            <a:fillRect/>
          </a:stretch>
        </p:blipFill>
        <p:spPr>
          <a:xfrm>
            <a:off x="5575677" y="1903620"/>
            <a:ext cx="5435600" cy="2590800"/>
          </a:xfrm>
          <a:prstGeom prst="rect">
            <a:avLst/>
          </a:prstGeom>
        </p:spPr>
      </p:pic>
      <p:sp>
        <p:nvSpPr>
          <p:cNvPr id="8" name="Marcador de texto 7">
            <a:extLst>
              <a:ext uri="{FF2B5EF4-FFF2-40B4-BE49-F238E27FC236}">
                <a16:creationId xmlns:a16="http://schemas.microsoft.com/office/drawing/2014/main" id="{A217A275-72B1-D842-B5F5-37494CD7CEB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674119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9225204"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643560" y="1430593"/>
            <a:ext cx="9456245" cy="3416320"/>
          </a:xfrm>
          <a:prstGeom prst="rect">
            <a:avLst/>
          </a:prstGeom>
          <a:noFill/>
        </p:spPr>
        <p:txBody>
          <a:bodyPr wrap="square" rtlCol="0">
            <a:spAutoFit/>
          </a:bodyPr>
          <a:lstStyle/>
          <a:p>
            <a:r>
              <a:rPr lang="es-ES" dirty="0"/>
              <a:t> Con el paquete </a:t>
            </a:r>
            <a:r>
              <a:rPr lang="es-ES" dirty="0" err="1"/>
              <a:t>microbiome</a:t>
            </a:r>
            <a:r>
              <a:rPr lang="es-ES" dirty="0"/>
              <a:t>, función </a:t>
            </a:r>
            <a:r>
              <a:rPr lang="es-ES" dirty="0" err="1"/>
              <a:t>diversity</a:t>
            </a:r>
            <a:r>
              <a:rPr lang="es-ES" dirty="0"/>
              <a:t>, también se puede calcular estos índices alfa con un código muy sencillo.</a:t>
            </a:r>
          </a:p>
          <a:p>
            <a:endParaRPr lang="es-ES" dirty="0"/>
          </a:p>
          <a:p>
            <a:r>
              <a:rPr lang="es-ES" dirty="0" err="1">
                <a:latin typeface="Courier" pitchFamily="2" charset="0"/>
              </a:rPr>
              <a:t>microbiome</a:t>
            </a:r>
            <a:r>
              <a:rPr lang="es-ES" dirty="0">
                <a:latin typeface="Courier" pitchFamily="2" charset="0"/>
              </a:rPr>
              <a:t>::</a:t>
            </a:r>
            <a:r>
              <a:rPr lang="es-ES" dirty="0" err="1">
                <a:latin typeface="Courier" pitchFamily="2" charset="0"/>
              </a:rPr>
              <a:t>diversity</a:t>
            </a:r>
            <a:r>
              <a:rPr lang="es-ES" dirty="0">
                <a:latin typeface="Courier" pitchFamily="2" charset="0"/>
              </a:rPr>
              <a:t>(ASV)</a:t>
            </a:r>
          </a:p>
          <a:p>
            <a:r>
              <a:rPr lang="es-ES" dirty="0">
                <a:latin typeface="Courier" pitchFamily="2" charset="0"/>
              </a:rPr>
              <a:t> </a:t>
            </a:r>
          </a:p>
          <a:p>
            <a:r>
              <a:rPr lang="es-ES" dirty="0"/>
              <a:t>Si utilizamos el siguiente código podemos ver los valores de 5 índices de diversidad alfa para cada muestra obtenemos lo siguiente.</a:t>
            </a:r>
          </a:p>
          <a:p>
            <a:r>
              <a:rPr lang="es-ES" dirty="0"/>
              <a:t> </a:t>
            </a:r>
          </a:p>
          <a:p>
            <a:r>
              <a:rPr lang="es-ES" dirty="0">
                <a:latin typeface="Courier" pitchFamily="2" charset="0"/>
              </a:rPr>
              <a:t>View(</a:t>
            </a:r>
            <a:r>
              <a:rPr lang="es-ES" dirty="0" err="1">
                <a:latin typeface="Courier" pitchFamily="2" charset="0"/>
              </a:rPr>
              <a:t>microbiome</a:t>
            </a:r>
            <a:r>
              <a:rPr lang="es-ES" dirty="0">
                <a:latin typeface="Courier" pitchFamily="2" charset="0"/>
              </a:rPr>
              <a:t>::</a:t>
            </a:r>
            <a:r>
              <a:rPr lang="es-ES" dirty="0" err="1">
                <a:latin typeface="Courier" pitchFamily="2" charset="0"/>
              </a:rPr>
              <a:t>diversity</a:t>
            </a:r>
            <a:r>
              <a:rPr lang="es-ES" dirty="0">
                <a:latin typeface="Courier" pitchFamily="2" charset="0"/>
              </a:rPr>
              <a:t>(ASV))</a:t>
            </a:r>
          </a:p>
          <a:p>
            <a:r>
              <a:rPr lang="es-ES" dirty="0"/>
              <a:t> </a:t>
            </a:r>
          </a:p>
          <a:p>
            <a:endParaRPr lang="es-ES" dirty="0"/>
          </a:p>
          <a:p>
            <a:endParaRPr lang="es-ES" dirty="0"/>
          </a:p>
        </p:txBody>
      </p:sp>
      <p:pic>
        <p:nvPicPr>
          <p:cNvPr id="7" name="Imagen 6" descr="Tabla&#10;&#10;Descripción generada automáticamente">
            <a:extLst>
              <a:ext uri="{FF2B5EF4-FFF2-40B4-BE49-F238E27FC236}">
                <a16:creationId xmlns:a16="http://schemas.microsoft.com/office/drawing/2014/main" id="{CEC999BA-A5B3-7840-B8D5-DB5B585E2AA9}"/>
              </a:ext>
            </a:extLst>
          </p:cNvPr>
          <p:cNvPicPr>
            <a:picLocks noChangeAspect="1"/>
          </p:cNvPicPr>
          <p:nvPr/>
        </p:nvPicPr>
        <p:blipFill>
          <a:blip r:embed="rId3"/>
          <a:stretch>
            <a:fillRect/>
          </a:stretch>
        </p:blipFill>
        <p:spPr>
          <a:xfrm>
            <a:off x="5371683" y="3381740"/>
            <a:ext cx="5604139" cy="3017613"/>
          </a:xfrm>
          <a:prstGeom prst="rect">
            <a:avLst/>
          </a:prstGeom>
        </p:spPr>
      </p:pic>
      <p:sp>
        <p:nvSpPr>
          <p:cNvPr id="8" name="Marcador de texto 7">
            <a:extLst>
              <a:ext uri="{FF2B5EF4-FFF2-40B4-BE49-F238E27FC236}">
                <a16:creationId xmlns:a16="http://schemas.microsoft.com/office/drawing/2014/main" id="{2AD9BCD7-14BD-D041-BAA5-1DB9C3E03EA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339883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4D90684-203E-574F-8B8F-0DCD47898172}"/>
              </a:ext>
            </a:extLst>
          </p:cNvPr>
          <p:cNvSpPr>
            <a:spLocks noGrp="1"/>
          </p:cNvSpPr>
          <p:nvPr>
            <p:ph type="title"/>
          </p:nvPr>
        </p:nvSpPr>
        <p:spPr>
          <a:xfrm>
            <a:off x="838200" y="1920197"/>
            <a:ext cx="10515600" cy="1325563"/>
          </a:xfrm>
        </p:spPr>
        <p:txBody>
          <a:bodyPr/>
          <a:lstStyle/>
          <a:p>
            <a:r>
              <a:rPr lang="es-ES" b="1" dirty="0">
                <a:solidFill>
                  <a:schemeClr val="bg2"/>
                </a:solidFill>
              </a:rPr>
              <a:t>Análisis e interpretación biológica de resultados, principales herramientas de análisis </a:t>
            </a:r>
            <a:r>
              <a:rPr lang="es-ES" b="1" dirty="0" err="1">
                <a:solidFill>
                  <a:schemeClr val="bg2"/>
                </a:solidFill>
              </a:rPr>
              <a:t>bioestadístico</a:t>
            </a:r>
            <a:r>
              <a:rPr lang="es-ES" b="1" dirty="0">
                <a:solidFill>
                  <a:schemeClr val="bg2"/>
                </a:solidFill>
              </a:rPr>
              <a:t> </a:t>
            </a:r>
            <a:br>
              <a:rPr lang="es-ES_tradnl" b="1" dirty="0"/>
            </a:br>
            <a:endParaRPr lang="es-ES" dirty="0"/>
          </a:p>
        </p:txBody>
      </p:sp>
      <p:sp>
        <p:nvSpPr>
          <p:cNvPr id="3" name="Marcador de texto 2">
            <a:extLst>
              <a:ext uri="{FF2B5EF4-FFF2-40B4-BE49-F238E27FC236}">
                <a16:creationId xmlns:a16="http://schemas.microsoft.com/office/drawing/2014/main" id="{75C3C2D2-66B3-E141-818C-75B2C8EA670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746381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931359" y="1372673"/>
            <a:ext cx="9456245" cy="3970318"/>
          </a:xfrm>
          <a:prstGeom prst="rect">
            <a:avLst/>
          </a:prstGeom>
          <a:noFill/>
        </p:spPr>
        <p:txBody>
          <a:bodyPr wrap="square" rtlCol="0">
            <a:spAutoFit/>
          </a:bodyPr>
          <a:lstStyle/>
          <a:p>
            <a:r>
              <a:rPr lang="es-ES" dirty="0"/>
              <a:t> </a:t>
            </a:r>
          </a:p>
          <a:p>
            <a:pPr lvl="0"/>
            <a:r>
              <a:rPr lang="es-ES" dirty="0"/>
              <a:t>¿ Cuál es la muestra con mayor índice de Shannon? </a:t>
            </a:r>
          </a:p>
          <a:p>
            <a:r>
              <a:rPr lang="es-ES" dirty="0"/>
              <a:t># Ordenar de mayor a menor </a:t>
            </a:r>
          </a:p>
          <a:p>
            <a:r>
              <a:rPr lang="es-ES" dirty="0"/>
              <a:t>df1 &lt;- View(</a:t>
            </a:r>
            <a:r>
              <a:rPr lang="es-ES" dirty="0">
                <a:latin typeface="Courier" pitchFamily="2" charset="0"/>
              </a:rPr>
              <a:t>df1</a:t>
            </a:r>
            <a:r>
              <a:rPr lang="es-ES" dirty="0"/>
              <a:t>) </a:t>
            </a:r>
            <a:r>
              <a:rPr lang="es-ES" dirty="0" err="1"/>
              <a:t>microbiome</a:t>
            </a:r>
            <a:r>
              <a:rPr lang="es-ES" dirty="0"/>
              <a:t>::</a:t>
            </a:r>
            <a:r>
              <a:rPr lang="es-ES" dirty="0" err="1">
                <a:latin typeface="Courier" pitchFamily="2" charset="0"/>
              </a:rPr>
              <a:t>diversity</a:t>
            </a:r>
            <a:r>
              <a:rPr lang="es-ES" dirty="0">
                <a:latin typeface="Courier" pitchFamily="2" charset="0"/>
              </a:rPr>
              <a:t>(OTU)[</a:t>
            </a:r>
            <a:r>
              <a:rPr lang="es-ES" dirty="0" err="1"/>
              <a:t>order</a:t>
            </a:r>
            <a:r>
              <a:rPr lang="es-ES" dirty="0"/>
              <a:t>(</a:t>
            </a:r>
            <a:r>
              <a:rPr lang="es-ES" dirty="0" err="1"/>
              <a:t>as.numeric</a:t>
            </a:r>
            <a:r>
              <a:rPr lang="es-ES" dirty="0"/>
              <a:t>(</a:t>
            </a:r>
            <a:r>
              <a:rPr lang="es-ES" dirty="0" err="1"/>
              <a:t>as.character</a:t>
            </a:r>
            <a:r>
              <a:rPr lang="es-ES" dirty="0"/>
              <a:t>(</a:t>
            </a:r>
            <a:r>
              <a:rPr lang="es-ES" dirty="0" err="1"/>
              <a:t>microbiome</a:t>
            </a:r>
            <a:r>
              <a:rPr lang="es-ES" dirty="0"/>
              <a:t>::</a:t>
            </a:r>
            <a:r>
              <a:rPr lang="es-ES" dirty="0" err="1">
                <a:latin typeface="Courier" pitchFamily="2" charset="0"/>
              </a:rPr>
              <a:t>diversity</a:t>
            </a:r>
            <a:r>
              <a:rPr lang="es-ES" dirty="0">
                <a:latin typeface="Courier" pitchFamily="2" charset="0"/>
              </a:rPr>
              <a:t>(OTU)</a:t>
            </a:r>
            <a:r>
              <a:rPr lang="es-ES" dirty="0"/>
              <a:t>$</a:t>
            </a:r>
            <a:r>
              <a:rPr lang="es-ES" dirty="0" err="1"/>
              <a:t>shannon</a:t>
            </a:r>
            <a:r>
              <a:rPr lang="es-ES" dirty="0"/>
              <a:t>)), </a:t>
            </a:r>
            <a:r>
              <a:rPr lang="es-ES" dirty="0" err="1"/>
              <a:t>decreasing</a:t>
            </a:r>
            <a:r>
              <a:rPr lang="es-ES" dirty="0"/>
              <a:t> = TRUE),</a:t>
            </a:r>
            <a:r>
              <a:rPr lang="es-ES" dirty="0">
                <a:latin typeface="Courier" pitchFamily="2" charset="0"/>
              </a:rPr>
              <a:t>]</a:t>
            </a:r>
          </a:p>
          <a:p>
            <a:r>
              <a:rPr lang="es-ES" dirty="0" err="1"/>
              <a:t>microbiome</a:t>
            </a:r>
            <a:r>
              <a:rPr lang="es-ES" dirty="0"/>
              <a:t>::</a:t>
            </a:r>
            <a:r>
              <a:rPr lang="es-ES" dirty="0" err="1">
                <a:latin typeface="Courier" pitchFamily="2" charset="0"/>
              </a:rPr>
              <a:t>diversity</a:t>
            </a:r>
            <a:r>
              <a:rPr lang="es-ES" dirty="0">
                <a:latin typeface="Courier" pitchFamily="2" charset="0"/>
              </a:rPr>
              <a:t>(ASV)[</a:t>
            </a:r>
            <a:r>
              <a:rPr lang="es-ES" dirty="0" err="1"/>
              <a:t>order</a:t>
            </a:r>
            <a:r>
              <a:rPr lang="es-ES" dirty="0"/>
              <a:t>(</a:t>
            </a:r>
            <a:r>
              <a:rPr lang="es-ES" dirty="0" err="1"/>
              <a:t>as.numeric</a:t>
            </a:r>
            <a:r>
              <a:rPr lang="es-ES" dirty="0"/>
              <a:t>(</a:t>
            </a:r>
            <a:r>
              <a:rPr lang="es-ES" dirty="0" err="1"/>
              <a:t>as.character</a:t>
            </a:r>
            <a:r>
              <a:rPr lang="es-ES" dirty="0"/>
              <a:t>(</a:t>
            </a:r>
            <a:r>
              <a:rPr lang="es-ES" dirty="0" err="1"/>
              <a:t>microbiome</a:t>
            </a:r>
            <a:r>
              <a:rPr lang="es-ES" dirty="0"/>
              <a:t>::</a:t>
            </a:r>
            <a:r>
              <a:rPr lang="es-ES" dirty="0" err="1">
                <a:latin typeface="Courier" pitchFamily="2" charset="0"/>
              </a:rPr>
              <a:t>diversity</a:t>
            </a:r>
            <a:r>
              <a:rPr lang="es-ES" dirty="0">
                <a:latin typeface="Courier" pitchFamily="2" charset="0"/>
              </a:rPr>
              <a:t>(ASV)</a:t>
            </a:r>
            <a:r>
              <a:rPr lang="es-ES" dirty="0"/>
              <a:t>$</a:t>
            </a:r>
            <a:r>
              <a:rPr lang="es-ES" dirty="0" err="1"/>
              <a:t>shannon</a:t>
            </a:r>
            <a:r>
              <a:rPr lang="es-ES" dirty="0"/>
              <a:t>)), </a:t>
            </a:r>
            <a:r>
              <a:rPr lang="es-ES" dirty="0" err="1"/>
              <a:t>decreasing</a:t>
            </a:r>
            <a:r>
              <a:rPr lang="es-ES" dirty="0"/>
              <a:t> = TRUE),</a:t>
            </a:r>
            <a:r>
              <a:rPr lang="es-ES" dirty="0">
                <a:latin typeface="Courier" pitchFamily="2" charset="0"/>
              </a:rPr>
              <a:t>]</a:t>
            </a:r>
          </a:p>
          <a:p>
            <a:endParaRPr lang="es-ES" dirty="0"/>
          </a:p>
          <a:p>
            <a:endParaRPr lang="es-ES" dirty="0"/>
          </a:p>
          <a:p>
            <a:r>
              <a:rPr lang="es-ES" dirty="0"/>
              <a:t>recip.460.WT.HC3.D14</a:t>
            </a:r>
          </a:p>
          <a:p>
            <a:r>
              <a:rPr lang="es-ES" dirty="0"/>
              <a:t> </a:t>
            </a:r>
          </a:p>
          <a:p>
            <a:endParaRPr lang="es-ES" dirty="0"/>
          </a:p>
          <a:p>
            <a:endParaRPr lang="es-ES" dirty="0"/>
          </a:p>
        </p:txBody>
      </p:sp>
      <p:pic>
        <p:nvPicPr>
          <p:cNvPr id="7" name="Imagen 6" descr="Tabla&#10;&#10;Descripción generada automáticamente">
            <a:extLst>
              <a:ext uri="{FF2B5EF4-FFF2-40B4-BE49-F238E27FC236}">
                <a16:creationId xmlns:a16="http://schemas.microsoft.com/office/drawing/2014/main" id="{697F9D53-F68A-FD49-85A4-B5B1A4FBE0A3}"/>
              </a:ext>
            </a:extLst>
          </p:cNvPr>
          <p:cNvPicPr>
            <a:picLocks noChangeAspect="1"/>
          </p:cNvPicPr>
          <p:nvPr/>
        </p:nvPicPr>
        <p:blipFill>
          <a:blip r:embed="rId3"/>
          <a:stretch>
            <a:fillRect/>
          </a:stretch>
        </p:blipFill>
        <p:spPr>
          <a:xfrm>
            <a:off x="5189382" y="3799096"/>
            <a:ext cx="6920898" cy="3220341"/>
          </a:xfrm>
          <a:prstGeom prst="rect">
            <a:avLst/>
          </a:prstGeom>
        </p:spPr>
      </p:pic>
      <p:sp>
        <p:nvSpPr>
          <p:cNvPr id="10" name="Elipse 9">
            <a:extLst>
              <a:ext uri="{FF2B5EF4-FFF2-40B4-BE49-F238E27FC236}">
                <a16:creationId xmlns:a16="http://schemas.microsoft.com/office/drawing/2014/main" id="{6BEE09A2-0FB2-4F45-A459-3B99D72129E7}"/>
              </a:ext>
            </a:extLst>
          </p:cNvPr>
          <p:cNvSpPr/>
          <p:nvPr/>
        </p:nvSpPr>
        <p:spPr>
          <a:xfrm>
            <a:off x="8678287" y="3731480"/>
            <a:ext cx="1100667" cy="495448"/>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exto 7">
            <a:extLst>
              <a:ext uri="{FF2B5EF4-FFF2-40B4-BE49-F238E27FC236}">
                <a16:creationId xmlns:a16="http://schemas.microsoft.com/office/drawing/2014/main" id="{5BD2D613-6A4E-B448-A284-D72B38F7DCE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62208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9456245" cy="3970318"/>
          </a:xfrm>
          <a:prstGeom prst="rect">
            <a:avLst/>
          </a:prstGeom>
          <a:noFill/>
        </p:spPr>
        <p:txBody>
          <a:bodyPr wrap="square" rtlCol="0">
            <a:spAutoFit/>
          </a:bodyPr>
          <a:lstStyle/>
          <a:p>
            <a:pPr lvl="0"/>
            <a:r>
              <a:rPr lang="es-ES" b="1" dirty="0"/>
              <a:t>Análisis de la diversidad beta</a:t>
            </a:r>
            <a:endParaRPr lang="es-ES" dirty="0"/>
          </a:p>
          <a:p>
            <a:r>
              <a:rPr lang="es-ES" dirty="0"/>
              <a:t> </a:t>
            </a:r>
          </a:p>
          <a:p>
            <a:r>
              <a:rPr lang="es-ES" dirty="0"/>
              <a:t>Vamos a calcular los índices de </a:t>
            </a:r>
            <a:r>
              <a:rPr lang="es-ES" dirty="0" err="1"/>
              <a:t>Bray</a:t>
            </a:r>
            <a:r>
              <a:rPr lang="es-ES" dirty="0"/>
              <a:t>-Curtis. </a:t>
            </a:r>
          </a:p>
          <a:p>
            <a:r>
              <a:rPr lang="es-ES" dirty="0"/>
              <a:t>Primero tenemos que  transformar los datos a proporciones adecuadas para las distancias de </a:t>
            </a:r>
            <a:r>
              <a:rPr lang="es-ES" dirty="0" err="1"/>
              <a:t>Bray</a:t>
            </a:r>
            <a:r>
              <a:rPr lang="es-ES" dirty="0"/>
              <a:t> Curtis. </a:t>
            </a:r>
          </a:p>
          <a:p>
            <a:endParaRPr lang="es-ES" dirty="0"/>
          </a:p>
          <a:p>
            <a:r>
              <a:rPr lang="es-ES" dirty="0"/>
              <a:t>A continuación, colorearemos puntos en los gráficos según genotipo del ratón y donante del microbioma.</a:t>
            </a:r>
          </a:p>
          <a:p>
            <a:r>
              <a:rPr lang="es-ES" dirty="0"/>
              <a:t> </a:t>
            </a:r>
          </a:p>
          <a:p>
            <a:r>
              <a:rPr lang="en-US" dirty="0" err="1">
                <a:latin typeface="Courier" pitchFamily="2" charset="0"/>
              </a:rPr>
              <a:t>ps.prop</a:t>
            </a:r>
            <a:r>
              <a:rPr lang="en-US" dirty="0">
                <a:latin typeface="Courier" pitchFamily="2" charset="0"/>
              </a:rPr>
              <a:t> &lt;- </a:t>
            </a:r>
            <a:r>
              <a:rPr lang="en-US" dirty="0" err="1">
                <a:latin typeface="Courier" pitchFamily="2" charset="0"/>
              </a:rPr>
              <a:t>transform_sample_counts</a:t>
            </a:r>
            <a:r>
              <a:rPr lang="en-US" dirty="0">
                <a:latin typeface="Courier" pitchFamily="2" charset="0"/>
              </a:rPr>
              <a:t>(</a:t>
            </a:r>
            <a:r>
              <a:rPr lang="en-US" dirty="0" err="1">
                <a:latin typeface="Courier" pitchFamily="2" charset="0"/>
              </a:rPr>
              <a:t>physeq</a:t>
            </a:r>
            <a:r>
              <a:rPr lang="en-US" dirty="0">
                <a:latin typeface="Courier" pitchFamily="2" charset="0"/>
              </a:rPr>
              <a:t>, function(</a:t>
            </a:r>
            <a:r>
              <a:rPr lang="en-US" dirty="0" err="1">
                <a:latin typeface="Courier" pitchFamily="2" charset="0"/>
              </a:rPr>
              <a:t>otu</a:t>
            </a:r>
            <a:r>
              <a:rPr lang="en-US" dirty="0">
                <a:latin typeface="Courier" pitchFamily="2" charset="0"/>
              </a:rPr>
              <a:t>) </a:t>
            </a:r>
            <a:r>
              <a:rPr lang="en-US" dirty="0" err="1">
                <a:latin typeface="Courier" pitchFamily="2" charset="0"/>
              </a:rPr>
              <a:t>otu</a:t>
            </a:r>
            <a:r>
              <a:rPr lang="en-US" dirty="0">
                <a:latin typeface="Courier" pitchFamily="2" charset="0"/>
              </a:rPr>
              <a:t>/sum(</a:t>
            </a:r>
            <a:r>
              <a:rPr lang="en-US" dirty="0" err="1">
                <a:latin typeface="Courier" pitchFamily="2" charset="0"/>
              </a:rPr>
              <a:t>otu</a:t>
            </a:r>
            <a:r>
              <a:rPr lang="en-US" dirty="0">
                <a:latin typeface="Courier" pitchFamily="2" charset="0"/>
              </a:rPr>
              <a:t>))</a:t>
            </a:r>
            <a:endParaRPr lang="es-ES" dirty="0">
              <a:latin typeface="Courier" pitchFamily="2" charset="0"/>
            </a:endParaRPr>
          </a:p>
          <a:p>
            <a:r>
              <a:rPr lang="en-US" dirty="0"/>
              <a:t> </a:t>
            </a:r>
            <a:endParaRPr lang="es-ES" dirty="0"/>
          </a:p>
          <a:p>
            <a:endParaRPr lang="es-ES" dirty="0"/>
          </a:p>
          <a:p>
            <a:endParaRPr lang="es-ES" dirty="0"/>
          </a:p>
        </p:txBody>
      </p:sp>
      <p:sp>
        <p:nvSpPr>
          <p:cNvPr id="7" name="Marcador de texto 6">
            <a:extLst>
              <a:ext uri="{FF2B5EF4-FFF2-40B4-BE49-F238E27FC236}">
                <a16:creationId xmlns:a16="http://schemas.microsoft.com/office/drawing/2014/main" id="{A3D9835F-9CB4-0641-9058-6D390F23B30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725529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9456245" cy="2308324"/>
          </a:xfrm>
          <a:prstGeom prst="rect">
            <a:avLst/>
          </a:prstGeom>
          <a:noFill/>
        </p:spPr>
        <p:txBody>
          <a:bodyPr wrap="square" rtlCol="0">
            <a:spAutoFit/>
          </a:bodyPr>
          <a:lstStyle/>
          <a:p>
            <a:pPr lvl="0"/>
            <a:r>
              <a:rPr lang="es-ES" b="1" dirty="0"/>
              <a:t>Análisis de la diversidad beta</a:t>
            </a:r>
            <a:endParaRPr lang="es-ES" dirty="0"/>
          </a:p>
          <a:p>
            <a:r>
              <a:rPr lang="es-ES" dirty="0"/>
              <a:t> </a:t>
            </a:r>
          </a:p>
          <a:p>
            <a:r>
              <a:rPr lang="es-ES" dirty="0">
                <a:latin typeface="Courier" pitchFamily="2" charset="0"/>
              </a:rPr>
              <a:t>View(</a:t>
            </a:r>
            <a:r>
              <a:rPr lang="es-ES" dirty="0" err="1">
                <a:latin typeface="Courier" pitchFamily="2" charset="0"/>
              </a:rPr>
              <a:t>otu_table</a:t>
            </a:r>
            <a:r>
              <a:rPr lang="es-ES" dirty="0">
                <a:latin typeface="Courier" pitchFamily="2" charset="0"/>
              </a:rPr>
              <a:t>(</a:t>
            </a:r>
            <a:r>
              <a:rPr lang="es-ES" dirty="0" err="1">
                <a:latin typeface="Courier" pitchFamily="2" charset="0"/>
              </a:rPr>
              <a:t>physeq</a:t>
            </a:r>
            <a:r>
              <a:rPr lang="es-ES" dirty="0">
                <a:latin typeface="Courier" pitchFamily="2" charset="0"/>
              </a:rPr>
              <a:t>))</a:t>
            </a:r>
          </a:p>
          <a:p>
            <a:endParaRPr lang="es-ES" dirty="0">
              <a:latin typeface="Courier" pitchFamily="2" charset="0"/>
            </a:endParaRPr>
          </a:p>
          <a:p>
            <a:endParaRPr lang="es-ES" dirty="0">
              <a:latin typeface="Courier" pitchFamily="2" charset="0"/>
            </a:endParaRPr>
          </a:p>
          <a:p>
            <a:endParaRPr lang="es-ES" dirty="0">
              <a:latin typeface="Courier" pitchFamily="2" charset="0"/>
            </a:endParaRPr>
          </a:p>
          <a:p>
            <a:endParaRPr lang="es-ES" dirty="0">
              <a:latin typeface="Courier" pitchFamily="2" charset="0"/>
            </a:endParaRPr>
          </a:p>
          <a:p>
            <a:r>
              <a:rPr lang="en-US" dirty="0"/>
              <a:t> </a:t>
            </a:r>
            <a:endParaRPr lang="es-ES" dirty="0"/>
          </a:p>
        </p:txBody>
      </p:sp>
      <p:pic>
        <p:nvPicPr>
          <p:cNvPr id="7" name="Imagen 6">
            <a:extLst>
              <a:ext uri="{FF2B5EF4-FFF2-40B4-BE49-F238E27FC236}">
                <a16:creationId xmlns:a16="http://schemas.microsoft.com/office/drawing/2014/main" id="{CE7C8F70-3A7B-ED41-8244-F758125709D2}"/>
              </a:ext>
            </a:extLst>
          </p:cNvPr>
          <p:cNvPicPr>
            <a:picLocks noChangeAspect="1"/>
          </p:cNvPicPr>
          <p:nvPr/>
        </p:nvPicPr>
        <p:blipFill>
          <a:blip r:embed="rId2"/>
          <a:stretch>
            <a:fillRect/>
          </a:stretch>
        </p:blipFill>
        <p:spPr>
          <a:xfrm>
            <a:off x="708543" y="2946400"/>
            <a:ext cx="10914801" cy="3115733"/>
          </a:xfrm>
          <a:prstGeom prst="rect">
            <a:avLst/>
          </a:prstGeom>
        </p:spPr>
      </p:pic>
      <p:sp>
        <p:nvSpPr>
          <p:cNvPr id="8" name="Marcador de texto 7">
            <a:extLst>
              <a:ext uri="{FF2B5EF4-FFF2-40B4-BE49-F238E27FC236}">
                <a16:creationId xmlns:a16="http://schemas.microsoft.com/office/drawing/2014/main" id="{28E70A8B-66C4-E145-B744-6F0279BD5B6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928255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9456245" cy="2031325"/>
          </a:xfrm>
          <a:prstGeom prst="rect">
            <a:avLst/>
          </a:prstGeom>
          <a:noFill/>
        </p:spPr>
        <p:txBody>
          <a:bodyPr wrap="square" rtlCol="0">
            <a:spAutoFit/>
          </a:bodyPr>
          <a:lstStyle/>
          <a:p>
            <a:pPr lvl="0"/>
            <a:r>
              <a:rPr lang="es-ES" b="1" dirty="0"/>
              <a:t>Análisis de la diversidad beta</a:t>
            </a:r>
            <a:endParaRPr lang="es-ES" dirty="0"/>
          </a:p>
          <a:p>
            <a:r>
              <a:rPr lang="es-ES" dirty="0"/>
              <a:t> </a:t>
            </a:r>
          </a:p>
          <a:p>
            <a:r>
              <a:rPr lang="es-ES" dirty="0">
                <a:latin typeface="Courier" pitchFamily="2" charset="0"/>
              </a:rPr>
              <a:t>View(</a:t>
            </a:r>
            <a:r>
              <a:rPr lang="es-ES" dirty="0" err="1">
                <a:latin typeface="Courier" pitchFamily="2" charset="0"/>
              </a:rPr>
              <a:t>otu_table</a:t>
            </a:r>
            <a:r>
              <a:rPr lang="es-ES" dirty="0">
                <a:latin typeface="Courier" pitchFamily="2" charset="0"/>
              </a:rPr>
              <a:t>(</a:t>
            </a:r>
            <a:r>
              <a:rPr lang="es-ES" dirty="0" err="1">
                <a:latin typeface="Courier" pitchFamily="2" charset="0"/>
              </a:rPr>
              <a:t>ps.prop</a:t>
            </a:r>
            <a:r>
              <a:rPr lang="es-ES" dirty="0">
                <a:latin typeface="Courier" pitchFamily="2" charset="0"/>
              </a:rPr>
              <a:t>))</a:t>
            </a:r>
          </a:p>
          <a:p>
            <a:endParaRPr lang="es-ES" dirty="0">
              <a:latin typeface="Courier" pitchFamily="2" charset="0"/>
            </a:endParaRPr>
          </a:p>
          <a:p>
            <a:endParaRPr lang="es-ES" dirty="0">
              <a:latin typeface="Courier" pitchFamily="2" charset="0"/>
            </a:endParaRPr>
          </a:p>
          <a:p>
            <a:endParaRPr lang="es-ES" dirty="0"/>
          </a:p>
          <a:p>
            <a:endParaRPr lang="es-ES" dirty="0"/>
          </a:p>
        </p:txBody>
      </p:sp>
      <p:pic>
        <p:nvPicPr>
          <p:cNvPr id="10" name="Imagen 9" descr="Tabla&#10;&#10;Descripción generada automáticamente">
            <a:extLst>
              <a:ext uri="{FF2B5EF4-FFF2-40B4-BE49-F238E27FC236}">
                <a16:creationId xmlns:a16="http://schemas.microsoft.com/office/drawing/2014/main" id="{9A5B3B03-E305-2648-9F4C-722E8FC3401A}"/>
              </a:ext>
            </a:extLst>
          </p:cNvPr>
          <p:cNvPicPr>
            <a:picLocks noChangeAspect="1"/>
          </p:cNvPicPr>
          <p:nvPr/>
        </p:nvPicPr>
        <p:blipFill>
          <a:blip r:embed="rId2"/>
          <a:stretch>
            <a:fillRect/>
          </a:stretch>
        </p:blipFill>
        <p:spPr>
          <a:xfrm>
            <a:off x="1227281" y="2919282"/>
            <a:ext cx="9456245" cy="3129681"/>
          </a:xfrm>
          <a:prstGeom prst="rect">
            <a:avLst/>
          </a:prstGeom>
        </p:spPr>
      </p:pic>
      <p:sp>
        <p:nvSpPr>
          <p:cNvPr id="7" name="Marcador de texto 6">
            <a:extLst>
              <a:ext uri="{FF2B5EF4-FFF2-40B4-BE49-F238E27FC236}">
                <a16:creationId xmlns:a16="http://schemas.microsoft.com/office/drawing/2014/main" id="{CBA7DAE5-7209-4B49-BF17-739D658112F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8240162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3905427" cy="2308324"/>
          </a:xfrm>
          <a:prstGeom prst="rect">
            <a:avLst/>
          </a:prstGeom>
          <a:noFill/>
        </p:spPr>
        <p:txBody>
          <a:bodyPr wrap="square" rtlCol="0">
            <a:spAutoFit/>
          </a:bodyPr>
          <a:lstStyle/>
          <a:p>
            <a:pPr lvl="0"/>
            <a:r>
              <a:rPr lang="es-ES" b="1" dirty="0"/>
              <a:t>Análisis de la diversidad beta</a:t>
            </a:r>
            <a:endParaRPr lang="es-ES" dirty="0"/>
          </a:p>
          <a:p>
            <a:r>
              <a:rPr lang="es-ES" dirty="0"/>
              <a:t> </a:t>
            </a:r>
          </a:p>
          <a:p>
            <a:r>
              <a:rPr lang="en-US" dirty="0" err="1">
                <a:latin typeface="Courier" pitchFamily="2" charset="0"/>
              </a:rPr>
              <a:t>ord.nmds.bray</a:t>
            </a:r>
            <a:r>
              <a:rPr lang="en-US" dirty="0">
                <a:latin typeface="Courier" pitchFamily="2" charset="0"/>
              </a:rPr>
              <a:t> &lt;- ordinate(</a:t>
            </a:r>
            <a:r>
              <a:rPr lang="en-US" dirty="0" err="1">
                <a:latin typeface="Courier" pitchFamily="2" charset="0"/>
              </a:rPr>
              <a:t>ps.prop</a:t>
            </a:r>
            <a:r>
              <a:rPr lang="en-US" dirty="0">
                <a:latin typeface="Courier" pitchFamily="2" charset="0"/>
              </a:rPr>
              <a:t>, method="NMDS", distance="bray")</a:t>
            </a:r>
            <a:endParaRPr lang="es-ES" dirty="0">
              <a:latin typeface="Courier" pitchFamily="2" charset="0"/>
            </a:endParaRPr>
          </a:p>
          <a:p>
            <a:r>
              <a:rPr lang="en-US" dirty="0" err="1">
                <a:latin typeface="Courier" pitchFamily="2" charset="0"/>
              </a:rPr>
              <a:t>sample_data</a:t>
            </a:r>
            <a:r>
              <a:rPr lang="en-US" dirty="0">
                <a:latin typeface="Courier" pitchFamily="2" charset="0"/>
              </a:rPr>
              <a:t>(</a:t>
            </a:r>
            <a:r>
              <a:rPr lang="en-US" dirty="0" err="1">
                <a:latin typeface="Courier" pitchFamily="2" charset="0"/>
              </a:rPr>
              <a:t>physeq</a:t>
            </a:r>
            <a:r>
              <a:rPr lang="en-US" dirty="0">
                <a:latin typeface="Courier" pitchFamily="2" charset="0"/>
              </a:rPr>
              <a:t>)</a:t>
            </a:r>
            <a:endParaRPr lang="es-ES" dirty="0"/>
          </a:p>
          <a:p>
            <a:endParaRPr lang="es-ES" dirty="0"/>
          </a:p>
        </p:txBody>
      </p:sp>
      <p:pic>
        <p:nvPicPr>
          <p:cNvPr id="7" name="Imagen 6" descr="Texto&#10;&#10;Descripción generada automáticamente">
            <a:extLst>
              <a:ext uri="{FF2B5EF4-FFF2-40B4-BE49-F238E27FC236}">
                <a16:creationId xmlns:a16="http://schemas.microsoft.com/office/drawing/2014/main" id="{9694A0D2-6061-C24C-83C1-87DC0DB72BDC}"/>
              </a:ext>
            </a:extLst>
          </p:cNvPr>
          <p:cNvPicPr>
            <a:picLocks noChangeAspect="1"/>
          </p:cNvPicPr>
          <p:nvPr/>
        </p:nvPicPr>
        <p:blipFill>
          <a:blip r:embed="rId2"/>
          <a:stretch>
            <a:fillRect/>
          </a:stretch>
        </p:blipFill>
        <p:spPr>
          <a:xfrm>
            <a:off x="5784162" y="2226785"/>
            <a:ext cx="4858052" cy="3943704"/>
          </a:xfrm>
          <a:prstGeom prst="rect">
            <a:avLst/>
          </a:prstGeom>
        </p:spPr>
      </p:pic>
      <p:sp>
        <p:nvSpPr>
          <p:cNvPr id="8" name="Marcador de texto 7">
            <a:extLst>
              <a:ext uri="{FF2B5EF4-FFF2-40B4-BE49-F238E27FC236}">
                <a16:creationId xmlns:a16="http://schemas.microsoft.com/office/drawing/2014/main" id="{30841DAA-477E-374D-A9F4-D0D365E967C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4387509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1000413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449092"/>
            <a:ext cx="9456245" cy="1477328"/>
          </a:xfrm>
          <a:prstGeom prst="rect">
            <a:avLst/>
          </a:prstGeom>
          <a:noFill/>
        </p:spPr>
        <p:txBody>
          <a:bodyPr wrap="square" rtlCol="0">
            <a:spAutoFit/>
          </a:bodyPr>
          <a:lstStyle/>
          <a:p>
            <a:pPr lvl="0"/>
            <a:r>
              <a:rPr lang="es-ES" b="1" dirty="0"/>
              <a:t>Análisis de la diversidad beta</a:t>
            </a:r>
            <a:endParaRPr lang="es-ES" dirty="0"/>
          </a:p>
          <a:p>
            <a:r>
              <a:rPr lang="en-US" dirty="0" err="1">
                <a:latin typeface="Courier" pitchFamily="2" charset="0"/>
              </a:rPr>
              <a:t>plot_ordination</a:t>
            </a:r>
            <a:r>
              <a:rPr lang="en-US" dirty="0">
                <a:latin typeface="Courier" pitchFamily="2" charset="0"/>
              </a:rPr>
              <a:t>(</a:t>
            </a:r>
            <a:r>
              <a:rPr lang="en-US" dirty="0" err="1">
                <a:latin typeface="Courier" pitchFamily="2" charset="0"/>
              </a:rPr>
              <a:t>ps.prop</a:t>
            </a:r>
            <a:r>
              <a:rPr lang="en-US" dirty="0">
                <a:latin typeface="Courier" pitchFamily="2" charset="0"/>
              </a:rPr>
              <a:t>, </a:t>
            </a:r>
            <a:r>
              <a:rPr lang="en-US" dirty="0" err="1">
                <a:latin typeface="Courier" pitchFamily="2" charset="0"/>
              </a:rPr>
              <a:t>ord.nmds.bray</a:t>
            </a:r>
            <a:r>
              <a:rPr lang="en-US" dirty="0">
                <a:latin typeface="Courier" pitchFamily="2" charset="0"/>
              </a:rPr>
              <a:t>, color="</a:t>
            </a:r>
            <a:r>
              <a:rPr lang="en-US" dirty="0" err="1">
                <a:latin typeface="Courier" pitchFamily="2" charset="0"/>
              </a:rPr>
              <a:t>genotype_and_donor_status</a:t>
            </a:r>
            <a:r>
              <a:rPr lang="en-US" dirty="0">
                <a:latin typeface="Courier" pitchFamily="2" charset="0"/>
              </a:rPr>
              <a:t>", title="Bray NMDS")</a:t>
            </a:r>
            <a:endParaRPr lang="es-ES" dirty="0">
              <a:latin typeface="Courier" pitchFamily="2" charset="0"/>
            </a:endParaRPr>
          </a:p>
          <a:p>
            <a:endParaRPr lang="es-ES" dirty="0"/>
          </a:p>
          <a:p>
            <a:endParaRPr lang="es-ES" dirty="0"/>
          </a:p>
        </p:txBody>
      </p:sp>
      <p:pic>
        <p:nvPicPr>
          <p:cNvPr id="4" name="Imagen 3">
            <a:extLst>
              <a:ext uri="{FF2B5EF4-FFF2-40B4-BE49-F238E27FC236}">
                <a16:creationId xmlns:a16="http://schemas.microsoft.com/office/drawing/2014/main" id="{73BDD12C-FC0A-6946-A2E4-C88574A0FB61}"/>
              </a:ext>
            </a:extLst>
          </p:cNvPr>
          <p:cNvPicPr>
            <a:picLocks noChangeAspect="1"/>
          </p:cNvPicPr>
          <p:nvPr/>
        </p:nvPicPr>
        <p:blipFill>
          <a:blip r:embed="rId2"/>
          <a:stretch>
            <a:fillRect/>
          </a:stretch>
        </p:blipFill>
        <p:spPr>
          <a:xfrm>
            <a:off x="2287303" y="2639968"/>
            <a:ext cx="5886450" cy="3788979"/>
          </a:xfrm>
          <a:prstGeom prst="rect">
            <a:avLst/>
          </a:prstGeom>
        </p:spPr>
      </p:pic>
      <p:sp>
        <p:nvSpPr>
          <p:cNvPr id="8" name="Marcador de texto 7">
            <a:extLst>
              <a:ext uri="{FF2B5EF4-FFF2-40B4-BE49-F238E27FC236}">
                <a16:creationId xmlns:a16="http://schemas.microsoft.com/office/drawing/2014/main" id="{781E224A-A45B-3142-87E8-F9EDB4D53F5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067481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9456245" cy="2585323"/>
          </a:xfrm>
          <a:prstGeom prst="rect">
            <a:avLst/>
          </a:prstGeom>
          <a:noFill/>
        </p:spPr>
        <p:txBody>
          <a:bodyPr wrap="square" rtlCol="0">
            <a:spAutoFit/>
          </a:bodyPr>
          <a:lstStyle/>
          <a:p>
            <a:r>
              <a:rPr lang="es-ES" dirty="0"/>
              <a:t>A su vez, podemos hacer un </a:t>
            </a:r>
            <a:r>
              <a:rPr lang="es-ES" dirty="0" err="1"/>
              <a:t>heatmap</a:t>
            </a:r>
            <a:r>
              <a:rPr lang="es-ES" dirty="0"/>
              <a:t> que represente la abundancia de cada familia en nuestros datos, en concreto en </a:t>
            </a:r>
            <a:r>
              <a:rPr lang="es-ES" dirty="0" err="1"/>
              <a:t>physeq.clos</a:t>
            </a:r>
            <a:r>
              <a:rPr lang="es-ES" dirty="0"/>
              <a:t>. </a:t>
            </a:r>
          </a:p>
          <a:p>
            <a:r>
              <a:rPr lang="es-ES" dirty="0"/>
              <a:t> </a:t>
            </a:r>
          </a:p>
          <a:p>
            <a:endParaRPr lang="en-US" dirty="0">
              <a:latin typeface="Courier" pitchFamily="2" charset="0"/>
            </a:endParaRPr>
          </a:p>
          <a:p>
            <a:r>
              <a:rPr lang="en-US" dirty="0" err="1">
                <a:latin typeface="Courier" pitchFamily="2" charset="0"/>
              </a:rPr>
              <a:t>physeq.clos</a:t>
            </a:r>
            <a:r>
              <a:rPr lang="en-US" dirty="0">
                <a:latin typeface="Courier" pitchFamily="2" charset="0"/>
              </a:rPr>
              <a:t> = </a:t>
            </a:r>
            <a:r>
              <a:rPr lang="en-US" dirty="0" err="1">
                <a:latin typeface="Courier" pitchFamily="2" charset="0"/>
              </a:rPr>
              <a:t>subset_taxa</a:t>
            </a:r>
            <a:r>
              <a:rPr lang="en-US" dirty="0">
                <a:latin typeface="Courier" pitchFamily="2" charset="0"/>
              </a:rPr>
              <a:t>(</a:t>
            </a:r>
            <a:r>
              <a:rPr lang="en-US" dirty="0" err="1">
                <a:latin typeface="Courier" pitchFamily="2" charset="0"/>
              </a:rPr>
              <a:t>physeq</a:t>
            </a:r>
            <a:r>
              <a:rPr lang="en-US" dirty="0">
                <a:latin typeface="Courier" pitchFamily="2" charset="0"/>
              </a:rPr>
              <a:t>, Class == "Clostridia")</a:t>
            </a:r>
          </a:p>
          <a:p>
            <a:r>
              <a:rPr lang="en-US" dirty="0" err="1">
                <a:latin typeface="Courier" pitchFamily="2" charset="0"/>
              </a:rPr>
              <a:t>plot_heatmap</a:t>
            </a:r>
            <a:r>
              <a:rPr lang="en-US" dirty="0">
                <a:latin typeface="Courier" pitchFamily="2" charset="0"/>
              </a:rPr>
              <a:t>(</a:t>
            </a:r>
            <a:r>
              <a:rPr lang="en-US" dirty="0" err="1">
                <a:latin typeface="Courier" pitchFamily="2" charset="0"/>
              </a:rPr>
              <a:t>physeq.clos</a:t>
            </a:r>
            <a:r>
              <a:rPr lang="en-US" dirty="0">
                <a:latin typeface="Courier" pitchFamily="2" charset="0"/>
              </a:rPr>
              <a:t>, "NMDS", "bray", "</a:t>
            </a:r>
            <a:r>
              <a:rPr lang="en-US" dirty="0" err="1">
                <a:latin typeface="Courier" pitchFamily="2" charset="0"/>
              </a:rPr>
              <a:t>genotype_and_donor_status</a:t>
            </a:r>
            <a:r>
              <a:rPr lang="en-US" dirty="0">
                <a:latin typeface="Courier" pitchFamily="2" charset="0"/>
              </a:rPr>
              <a:t>", "Family") </a:t>
            </a:r>
            <a:endParaRPr lang="es-ES" dirty="0">
              <a:latin typeface="Courier" pitchFamily="2" charset="0"/>
            </a:endParaRPr>
          </a:p>
          <a:p>
            <a:endParaRPr lang="es-ES" dirty="0"/>
          </a:p>
          <a:p>
            <a:endParaRPr lang="es-ES" dirty="0"/>
          </a:p>
        </p:txBody>
      </p:sp>
      <p:sp>
        <p:nvSpPr>
          <p:cNvPr id="7" name="Marcador de texto 6">
            <a:extLst>
              <a:ext uri="{FF2B5EF4-FFF2-40B4-BE49-F238E27FC236}">
                <a16:creationId xmlns:a16="http://schemas.microsoft.com/office/drawing/2014/main" id="{D0C5D7D1-F7B3-8C4D-A4C2-FAD372B9CA4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43859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9456245" cy="923330"/>
          </a:xfrm>
          <a:prstGeom prst="rect">
            <a:avLst/>
          </a:prstGeom>
          <a:noFill/>
        </p:spPr>
        <p:txBody>
          <a:bodyPr wrap="square" rtlCol="0">
            <a:spAutoFit/>
          </a:bodyPr>
          <a:lstStyle/>
          <a:p>
            <a:r>
              <a:rPr lang="es-ES" dirty="0" err="1"/>
              <a:t>Heatmap</a:t>
            </a:r>
            <a:r>
              <a:rPr lang="es-ES" dirty="0"/>
              <a:t> de </a:t>
            </a:r>
            <a:r>
              <a:rPr lang="es-ES" dirty="0" err="1"/>
              <a:t>physeq.clos</a:t>
            </a:r>
            <a:r>
              <a:rPr lang="es-ES" dirty="0"/>
              <a:t>. </a:t>
            </a:r>
          </a:p>
          <a:p>
            <a:endParaRPr lang="es-ES" dirty="0"/>
          </a:p>
          <a:p>
            <a:endParaRPr lang="es-ES" dirty="0"/>
          </a:p>
        </p:txBody>
      </p:sp>
      <p:pic>
        <p:nvPicPr>
          <p:cNvPr id="4" name="Imagen 3">
            <a:extLst>
              <a:ext uri="{FF2B5EF4-FFF2-40B4-BE49-F238E27FC236}">
                <a16:creationId xmlns:a16="http://schemas.microsoft.com/office/drawing/2014/main" id="{F0E1A630-4BFC-7647-AC7D-F4317B8EA4E6}"/>
              </a:ext>
            </a:extLst>
          </p:cNvPr>
          <p:cNvPicPr>
            <a:picLocks noChangeAspect="1"/>
          </p:cNvPicPr>
          <p:nvPr/>
        </p:nvPicPr>
        <p:blipFill>
          <a:blip r:embed="rId2"/>
          <a:stretch>
            <a:fillRect/>
          </a:stretch>
        </p:blipFill>
        <p:spPr>
          <a:xfrm>
            <a:off x="3815946" y="1257339"/>
            <a:ext cx="7800687" cy="5021132"/>
          </a:xfrm>
          <a:prstGeom prst="rect">
            <a:avLst/>
          </a:prstGeom>
        </p:spPr>
      </p:pic>
      <p:sp>
        <p:nvSpPr>
          <p:cNvPr id="8" name="Marcador de texto 7">
            <a:extLst>
              <a:ext uri="{FF2B5EF4-FFF2-40B4-BE49-F238E27FC236}">
                <a16:creationId xmlns:a16="http://schemas.microsoft.com/office/drawing/2014/main" id="{B05DF6D1-ACEA-8F4B-A1B5-61B7C47E708A}"/>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6428630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969933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599391" y="1257339"/>
            <a:ext cx="9456245" cy="5078313"/>
          </a:xfrm>
          <a:prstGeom prst="rect">
            <a:avLst/>
          </a:prstGeom>
          <a:noFill/>
        </p:spPr>
        <p:txBody>
          <a:bodyPr wrap="square" rtlCol="0">
            <a:spAutoFit/>
          </a:bodyPr>
          <a:lstStyle/>
          <a:p>
            <a:pPr lvl="0"/>
            <a:r>
              <a:rPr lang="es-ES" b="1" dirty="0"/>
              <a:t>Hacer un gráfico de un árbol filogenético anotado</a:t>
            </a:r>
            <a:endParaRPr lang="es-ES" dirty="0"/>
          </a:p>
          <a:p>
            <a:r>
              <a:rPr lang="es-ES" dirty="0"/>
              <a:t> </a:t>
            </a:r>
          </a:p>
          <a:p>
            <a:r>
              <a:rPr lang="es-ES" dirty="0"/>
              <a:t>Podemos dibujar un árbol filogenético y añadir puntos al lado de las categorías taxonómicas para representar en qué muestra se ha encontrado el ASV. Para ello se puede usar la función </a:t>
            </a:r>
            <a:r>
              <a:rPr lang="es-ES" dirty="0" err="1"/>
              <a:t>plot_tree</a:t>
            </a:r>
            <a:r>
              <a:rPr lang="es-ES" dirty="0"/>
              <a:t> del paquete </a:t>
            </a:r>
            <a:r>
              <a:rPr lang="es-ES" dirty="0" err="1"/>
              <a:t>phyloseq</a:t>
            </a:r>
            <a:r>
              <a:rPr lang="es-ES" dirty="0"/>
              <a:t>, que hace un árbol filogenético basado en el paquete </a:t>
            </a:r>
            <a:r>
              <a:rPr lang="es-ES" dirty="0" err="1"/>
              <a:t>ggplot</a:t>
            </a:r>
            <a:r>
              <a:rPr lang="es-ES" dirty="0"/>
              <a:t>. Para que el árbol sea visible, haremos un </a:t>
            </a:r>
            <a:r>
              <a:rPr lang="es-ES" dirty="0" err="1"/>
              <a:t>subset</a:t>
            </a:r>
            <a:r>
              <a:rPr lang="es-ES" dirty="0"/>
              <a:t> de los datos de la clase </a:t>
            </a:r>
            <a:r>
              <a:rPr lang="es-ES" dirty="0" err="1"/>
              <a:t>Coriobacteriia</a:t>
            </a:r>
            <a:r>
              <a:rPr lang="es-ES" dirty="0"/>
              <a:t> y colorearemos las muestras según el genotipo y el estado del donador.</a:t>
            </a:r>
          </a:p>
          <a:p>
            <a:r>
              <a:rPr lang="es-ES" dirty="0"/>
              <a:t> </a:t>
            </a:r>
          </a:p>
          <a:p>
            <a:r>
              <a:rPr lang="en-US" dirty="0" err="1">
                <a:latin typeface="Courier" pitchFamily="2" charset="0"/>
              </a:rPr>
              <a:t>physeq.cor</a:t>
            </a:r>
            <a:r>
              <a:rPr lang="en-US" dirty="0">
                <a:latin typeface="Courier" pitchFamily="2" charset="0"/>
              </a:rPr>
              <a:t> = </a:t>
            </a:r>
            <a:r>
              <a:rPr lang="en-US" dirty="0" err="1">
                <a:latin typeface="Courier" pitchFamily="2" charset="0"/>
              </a:rPr>
              <a:t>subset_taxa</a:t>
            </a:r>
            <a:r>
              <a:rPr lang="en-US" dirty="0">
                <a:latin typeface="Courier" pitchFamily="2" charset="0"/>
              </a:rPr>
              <a:t>(</a:t>
            </a:r>
            <a:r>
              <a:rPr lang="en-US" dirty="0" err="1">
                <a:latin typeface="Courier" pitchFamily="2" charset="0"/>
              </a:rPr>
              <a:t>physeq</a:t>
            </a:r>
            <a:r>
              <a:rPr lang="en-US" dirty="0">
                <a:latin typeface="Courier" pitchFamily="2" charset="0"/>
              </a:rPr>
              <a:t>, Class == "</a:t>
            </a:r>
            <a:r>
              <a:rPr lang="en-US" dirty="0" err="1">
                <a:latin typeface="Courier" pitchFamily="2" charset="0"/>
              </a:rPr>
              <a:t>Coriobacteriia</a:t>
            </a:r>
            <a:r>
              <a:rPr lang="en-US" dirty="0">
                <a:latin typeface="Courier" pitchFamily="2" charset="0"/>
              </a:rPr>
              <a:t>")</a:t>
            </a:r>
            <a:endParaRPr lang="es-ES" dirty="0">
              <a:latin typeface="Courier" pitchFamily="2" charset="0"/>
            </a:endParaRPr>
          </a:p>
          <a:p>
            <a:r>
              <a:rPr lang="en-US" dirty="0" err="1">
                <a:latin typeface="Courier" pitchFamily="2" charset="0"/>
              </a:rPr>
              <a:t>physeq.cor</a:t>
            </a:r>
            <a:endParaRPr lang="en-US" dirty="0">
              <a:latin typeface="Courier" pitchFamily="2" charset="0"/>
            </a:endParaRPr>
          </a:p>
          <a:p>
            <a:endParaRPr lang="en-US" dirty="0">
              <a:latin typeface="Courier" pitchFamily="2" charset="0"/>
            </a:endParaRPr>
          </a:p>
          <a:p>
            <a:endParaRPr lang="es-ES" dirty="0">
              <a:latin typeface="Courier" pitchFamily="2" charset="0"/>
            </a:endParaRPr>
          </a:p>
          <a:p>
            <a:r>
              <a:rPr lang="en-US" dirty="0">
                <a:latin typeface="Courier" pitchFamily="2" charset="0"/>
              </a:rPr>
              <a:t> </a:t>
            </a:r>
            <a:endParaRPr lang="es-ES" dirty="0">
              <a:latin typeface="Courier" pitchFamily="2" charset="0"/>
            </a:endParaRPr>
          </a:p>
          <a:p>
            <a:r>
              <a:rPr lang="en-US" dirty="0" err="1">
                <a:latin typeface="Courier" pitchFamily="2" charset="0"/>
              </a:rPr>
              <a:t>plot_tree</a:t>
            </a:r>
            <a:r>
              <a:rPr lang="en-US" dirty="0">
                <a:latin typeface="Courier" pitchFamily="2" charset="0"/>
              </a:rPr>
              <a:t>(</a:t>
            </a:r>
            <a:r>
              <a:rPr lang="en-US" dirty="0" err="1">
                <a:latin typeface="Courier" pitchFamily="2" charset="0"/>
              </a:rPr>
              <a:t>physeq.cor</a:t>
            </a:r>
            <a:r>
              <a:rPr lang="en-US" dirty="0">
                <a:latin typeface="Courier" pitchFamily="2" charset="0"/>
              </a:rPr>
              <a:t>, color = "</a:t>
            </a:r>
            <a:r>
              <a:rPr lang="en-US" dirty="0" err="1">
                <a:latin typeface="Courier" pitchFamily="2" charset="0"/>
              </a:rPr>
              <a:t>genotype_and_donor_status</a:t>
            </a:r>
            <a:r>
              <a:rPr lang="en-US" dirty="0">
                <a:latin typeface="Courier" pitchFamily="2" charset="0"/>
              </a:rPr>
              <a:t>", shape = "Family", </a:t>
            </a:r>
            <a:r>
              <a:rPr lang="en-US" dirty="0" err="1">
                <a:latin typeface="Courier" pitchFamily="2" charset="0"/>
              </a:rPr>
              <a:t>label.tips</a:t>
            </a:r>
            <a:r>
              <a:rPr lang="en-US" dirty="0">
                <a:latin typeface="Courier" pitchFamily="2" charset="0"/>
              </a:rPr>
              <a:t> = "Genus", </a:t>
            </a:r>
            <a:endParaRPr lang="es-ES" dirty="0">
              <a:latin typeface="Courier" pitchFamily="2" charset="0"/>
            </a:endParaRPr>
          </a:p>
          <a:p>
            <a:r>
              <a:rPr lang="en-US" dirty="0">
                <a:latin typeface="Courier" pitchFamily="2" charset="0"/>
              </a:rPr>
              <a:t>          size = "abundance", </a:t>
            </a:r>
            <a:r>
              <a:rPr lang="en-US" dirty="0" err="1">
                <a:latin typeface="Courier" pitchFamily="2" charset="0"/>
              </a:rPr>
              <a:t>plot.margin</a:t>
            </a:r>
            <a:r>
              <a:rPr lang="en-US" dirty="0">
                <a:latin typeface="Courier" pitchFamily="2" charset="0"/>
              </a:rPr>
              <a:t> = 0.5, </a:t>
            </a:r>
            <a:r>
              <a:rPr lang="en-US" dirty="0" err="1">
                <a:latin typeface="Courier" pitchFamily="2" charset="0"/>
              </a:rPr>
              <a:t>ladderize</a:t>
            </a:r>
            <a:r>
              <a:rPr lang="en-US" dirty="0">
                <a:latin typeface="Courier" pitchFamily="2" charset="0"/>
              </a:rPr>
              <a:t> = TRUE)</a:t>
            </a:r>
            <a:endParaRPr lang="es-ES" dirty="0">
              <a:latin typeface="Courier" pitchFamily="2" charset="0"/>
            </a:endParaRPr>
          </a:p>
          <a:p>
            <a:endParaRPr lang="es-ES" dirty="0"/>
          </a:p>
        </p:txBody>
      </p:sp>
      <p:pic>
        <p:nvPicPr>
          <p:cNvPr id="7" name="Imagen 6" descr="Texto&#10;&#10;Descripción generada automáticamente">
            <a:extLst>
              <a:ext uri="{FF2B5EF4-FFF2-40B4-BE49-F238E27FC236}">
                <a16:creationId xmlns:a16="http://schemas.microsoft.com/office/drawing/2014/main" id="{93B67993-FC76-DF46-9C4A-7AA202252DC7}"/>
              </a:ext>
            </a:extLst>
          </p:cNvPr>
          <p:cNvPicPr>
            <a:picLocks noChangeAspect="1"/>
          </p:cNvPicPr>
          <p:nvPr/>
        </p:nvPicPr>
        <p:blipFill>
          <a:blip r:embed="rId3"/>
          <a:stretch>
            <a:fillRect/>
          </a:stretch>
        </p:blipFill>
        <p:spPr>
          <a:xfrm>
            <a:off x="5337306" y="4098322"/>
            <a:ext cx="5570838" cy="1051691"/>
          </a:xfrm>
          <a:prstGeom prst="rect">
            <a:avLst/>
          </a:prstGeom>
        </p:spPr>
      </p:pic>
      <p:sp>
        <p:nvSpPr>
          <p:cNvPr id="8" name="Marcador de texto 7">
            <a:extLst>
              <a:ext uri="{FF2B5EF4-FFF2-40B4-BE49-F238E27FC236}">
                <a16:creationId xmlns:a16="http://schemas.microsoft.com/office/drawing/2014/main" id="{F028D9B2-44C1-F341-A62D-E8D4D3A4B6B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227252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Practica paquetes </a:t>
            </a:r>
            <a:r>
              <a:rPr lang="es-ES" b="1" dirty="0" err="1"/>
              <a:t>bioestadísticos</a:t>
            </a:r>
            <a:r>
              <a:rPr lang="es-ES" b="1" dirty="0"/>
              <a:t> de R. Relación entre el microbioma y la enfermedad de Parkinson.</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9456245" cy="646331"/>
          </a:xfrm>
          <a:prstGeom prst="rect">
            <a:avLst/>
          </a:prstGeom>
          <a:noFill/>
        </p:spPr>
        <p:txBody>
          <a:bodyPr wrap="square" rtlCol="0">
            <a:spAutoFit/>
          </a:bodyPr>
          <a:lstStyle/>
          <a:p>
            <a:pPr lvl="0"/>
            <a:r>
              <a:rPr lang="es-ES" b="1" dirty="0"/>
              <a:t>Hacer un gráfico de un árbol filogenético anotado</a:t>
            </a:r>
            <a:endParaRPr lang="es-ES" dirty="0"/>
          </a:p>
          <a:p>
            <a:endParaRPr lang="es-ES" dirty="0"/>
          </a:p>
        </p:txBody>
      </p:sp>
      <p:pic>
        <p:nvPicPr>
          <p:cNvPr id="4" name="Imagen 3">
            <a:extLst>
              <a:ext uri="{FF2B5EF4-FFF2-40B4-BE49-F238E27FC236}">
                <a16:creationId xmlns:a16="http://schemas.microsoft.com/office/drawing/2014/main" id="{DDB3E357-D8D9-694B-A3CA-607F96580F6F}"/>
              </a:ext>
            </a:extLst>
          </p:cNvPr>
          <p:cNvPicPr>
            <a:picLocks noChangeAspect="1"/>
          </p:cNvPicPr>
          <p:nvPr/>
        </p:nvPicPr>
        <p:blipFill>
          <a:blip r:embed="rId2"/>
          <a:stretch>
            <a:fillRect/>
          </a:stretch>
        </p:blipFill>
        <p:spPr>
          <a:xfrm>
            <a:off x="2793809" y="2319509"/>
            <a:ext cx="6696339" cy="4310287"/>
          </a:xfrm>
          <a:prstGeom prst="rect">
            <a:avLst/>
          </a:prstGeom>
        </p:spPr>
      </p:pic>
      <p:sp>
        <p:nvSpPr>
          <p:cNvPr id="8" name="Marcador de texto 7">
            <a:extLst>
              <a:ext uri="{FF2B5EF4-FFF2-40B4-BE49-F238E27FC236}">
                <a16:creationId xmlns:a16="http://schemas.microsoft.com/office/drawing/2014/main" id="{3FE65666-C561-C040-96E8-5B5DBC002F0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183589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microbiome</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9456245" cy="3693319"/>
          </a:xfrm>
          <a:prstGeom prst="rect">
            <a:avLst/>
          </a:prstGeom>
          <a:noFill/>
        </p:spPr>
        <p:txBody>
          <a:bodyPr wrap="square" rtlCol="0">
            <a:spAutoFit/>
          </a:bodyPr>
          <a:lstStyle/>
          <a:p>
            <a:r>
              <a:rPr lang="es-ES" b="1" dirty="0" err="1">
                <a:solidFill>
                  <a:srgbClr val="E64F13"/>
                </a:solidFill>
              </a:rPr>
              <a:t>Microbiome</a:t>
            </a:r>
            <a:endParaRPr lang="es-ES" b="1" dirty="0">
              <a:solidFill>
                <a:srgbClr val="E64F13"/>
              </a:solidFill>
            </a:endParaRPr>
          </a:p>
          <a:p>
            <a:endParaRPr lang="es-ES" dirty="0"/>
          </a:p>
          <a:p>
            <a:pPr marL="285750" indent="-285750">
              <a:buFontTx/>
              <a:buChar char="-"/>
            </a:pPr>
            <a:r>
              <a:rPr lang="es-ES" dirty="0"/>
              <a:t>Paquete de R que facilita la exploración y el análisis de datos de perfil de microbioma</a:t>
            </a:r>
          </a:p>
          <a:p>
            <a:pPr marL="285750" indent="-285750">
              <a:buFontTx/>
              <a:buChar char="-"/>
            </a:pPr>
            <a:r>
              <a:rPr lang="es-ES" dirty="0"/>
              <a:t>Analiza principalmente datos del </a:t>
            </a:r>
            <a:r>
              <a:rPr lang="es-ES" dirty="0" err="1"/>
              <a:t>ARNr</a:t>
            </a:r>
            <a:r>
              <a:rPr lang="es-ES" dirty="0"/>
              <a:t> 16S que pueden ser importados desde el conjunto de datos obtenido anteriormente con el paquete </a:t>
            </a:r>
            <a:r>
              <a:rPr lang="es-ES" dirty="0" err="1"/>
              <a:t>phyloseq</a:t>
            </a:r>
            <a:r>
              <a:rPr lang="es-ES" dirty="0"/>
              <a:t> o con otras herramientas. </a:t>
            </a:r>
          </a:p>
          <a:p>
            <a:pPr marL="285750" indent="-285750">
              <a:buFontTx/>
              <a:buChar char="-"/>
            </a:pPr>
            <a:r>
              <a:rPr lang="en-US" dirty="0" err="1"/>
              <a:t>Fácil</a:t>
            </a:r>
            <a:r>
              <a:rPr lang="en-US" dirty="0"/>
              <a:t> </a:t>
            </a:r>
            <a:r>
              <a:rPr lang="en-US" dirty="0" err="1"/>
              <a:t>instalación</a:t>
            </a:r>
            <a:r>
              <a:rPr lang="en-US" dirty="0"/>
              <a:t> con Bioconductor</a:t>
            </a:r>
          </a:p>
          <a:p>
            <a:pPr marL="285750" indent="-285750">
              <a:buFontTx/>
              <a:buChar char="-"/>
            </a:pPr>
            <a:r>
              <a:rPr lang="en-US" dirty="0" err="1"/>
              <a:t>Tutoriales</a:t>
            </a:r>
            <a:r>
              <a:rPr lang="en-US" dirty="0"/>
              <a:t> con </a:t>
            </a:r>
            <a:r>
              <a:rPr lang="en-US" dirty="0" err="1"/>
              <a:t>muchos</a:t>
            </a:r>
            <a:r>
              <a:rPr lang="en-US" dirty="0"/>
              <a:t> </a:t>
            </a:r>
            <a:r>
              <a:rPr lang="en-US" dirty="0" err="1"/>
              <a:t>ejemplos</a:t>
            </a:r>
            <a:r>
              <a:rPr lang="en-US" dirty="0"/>
              <a:t> de </a:t>
            </a:r>
            <a:r>
              <a:rPr lang="en-US" dirty="0" err="1"/>
              <a:t>funciones</a:t>
            </a:r>
            <a:endParaRPr lang="en-US" dirty="0"/>
          </a:p>
          <a:p>
            <a:endParaRPr lang="en-US" dirty="0"/>
          </a:p>
          <a:p>
            <a:r>
              <a:rPr lang="en-US" dirty="0">
                <a:latin typeface="Courier" pitchFamily="2" charset="0"/>
              </a:rPr>
              <a:t>if (!</a:t>
            </a:r>
            <a:r>
              <a:rPr lang="en-US" dirty="0" err="1">
                <a:latin typeface="Courier" pitchFamily="2" charset="0"/>
              </a:rPr>
              <a:t>requireNamespace</a:t>
            </a:r>
            <a:r>
              <a:rPr lang="en-US" dirty="0">
                <a:latin typeface="Courier" pitchFamily="2" charset="0"/>
              </a:rPr>
              <a:t>("</a:t>
            </a:r>
            <a:r>
              <a:rPr lang="en-US" dirty="0" err="1">
                <a:latin typeface="Courier" pitchFamily="2" charset="0"/>
              </a:rPr>
              <a:t>BiocManager</a:t>
            </a:r>
            <a:r>
              <a:rPr lang="en-US" dirty="0">
                <a:latin typeface="Courier" pitchFamily="2" charset="0"/>
              </a:rPr>
              <a:t>", quietly = TRUE))</a:t>
            </a:r>
            <a:endParaRPr lang="es-ES" dirty="0">
              <a:latin typeface="Courier" pitchFamily="2" charset="0"/>
            </a:endParaRPr>
          </a:p>
          <a:p>
            <a:r>
              <a:rPr lang="en-US" dirty="0">
                <a:latin typeface="Courier" pitchFamily="2" charset="0"/>
              </a:rPr>
              <a:t>  </a:t>
            </a:r>
            <a:r>
              <a:rPr lang="en-US" dirty="0" err="1">
                <a:latin typeface="Courier" pitchFamily="2" charset="0"/>
              </a:rPr>
              <a:t>install.packages</a:t>
            </a:r>
            <a:r>
              <a:rPr lang="en-US" dirty="0">
                <a:latin typeface="Courier" pitchFamily="2" charset="0"/>
              </a:rPr>
              <a:t>("</a:t>
            </a:r>
            <a:r>
              <a:rPr lang="en-US" dirty="0" err="1">
                <a:latin typeface="Courier" pitchFamily="2" charset="0"/>
              </a:rPr>
              <a:t>BiocManager</a:t>
            </a:r>
            <a:r>
              <a:rPr lang="en-US" dirty="0">
                <a:latin typeface="Courier" pitchFamily="2" charset="0"/>
              </a:rPr>
              <a:t>")</a:t>
            </a:r>
            <a:endParaRPr lang="es-ES" dirty="0">
              <a:latin typeface="Courier" pitchFamily="2" charset="0"/>
            </a:endParaRPr>
          </a:p>
          <a:p>
            <a:r>
              <a:rPr lang="en-US" dirty="0" err="1">
                <a:latin typeface="Courier" pitchFamily="2" charset="0"/>
              </a:rPr>
              <a:t>BiocManager</a:t>
            </a:r>
            <a:r>
              <a:rPr lang="en-US" dirty="0">
                <a:latin typeface="Courier" pitchFamily="2" charset="0"/>
              </a:rPr>
              <a:t>::install("microbiome")</a:t>
            </a:r>
            <a:endParaRPr lang="es-ES" dirty="0">
              <a:latin typeface="Courier" pitchFamily="2" charset="0"/>
            </a:endParaRPr>
          </a:p>
          <a:p>
            <a:endParaRPr lang="es-ES" dirty="0"/>
          </a:p>
        </p:txBody>
      </p:sp>
      <p:sp>
        <p:nvSpPr>
          <p:cNvPr id="7" name="Marcador de texto 6">
            <a:extLst>
              <a:ext uri="{FF2B5EF4-FFF2-40B4-BE49-F238E27FC236}">
                <a16:creationId xmlns:a16="http://schemas.microsoft.com/office/drawing/2014/main" id="{CE7766FB-627B-C748-85A4-7EA61B7D7AC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026597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BA48434-93B9-FE47-BC51-EF7D2545CBF3}"/>
              </a:ext>
            </a:extLst>
          </p:cNvPr>
          <p:cNvSpPr>
            <a:spLocks noGrp="1"/>
          </p:cNvSpPr>
          <p:nvPr>
            <p:ph type="body" sz="quarter" idx="10"/>
          </p:nvPr>
        </p:nvSpPr>
        <p:spPr/>
        <p:txBody>
          <a:bodyPr/>
          <a:lstStyle/>
          <a:p>
            <a:r>
              <a:rPr lang="es-ES" dirty="0"/>
              <a:t>¡Gracias!</a:t>
            </a:r>
          </a:p>
        </p:txBody>
      </p:sp>
    </p:spTree>
    <p:extLst>
      <p:ext uri="{BB962C8B-B14F-4D97-AF65-F5344CB8AC3E}">
        <p14:creationId xmlns:p14="http://schemas.microsoft.com/office/powerpoint/2010/main" val="19778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microbiome</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165006"/>
            <a:ext cx="9456245" cy="923330"/>
          </a:xfrm>
          <a:prstGeom prst="rect">
            <a:avLst/>
          </a:prstGeom>
          <a:noFill/>
        </p:spPr>
        <p:txBody>
          <a:bodyPr wrap="square" rtlCol="0">
            <a:spAutoFit/>
          </a:bodyPr>
          <a:lstStyle/>
          <a:p>
            <a:r>
              <a:rPr lang="es-ES" b="1" dirty="0" err="1">
                <a:solidFill>
                  <a:srgbClr val="E64F13"/>
                </a:solidFill>
              </a:rPr>
              <a:t>Microbiome</a:t>
            </a:r>
            <a:endParaRPr lang="es-ES" b="1" dirty="0">
              <a:solidFill>
                <a:srgbClr val="E64F13"/>
              </a:solidFill>
            </a:endParaRPr>
          </a:p>
          <a:p>
            <a:endParaRPr lang="es-ES" dirty="0"/>
          </a:p>
          <a:p>
            <a:endParaRPr lang="es-ES" dirty="0"/>
          </a:p>
        </p:txBody>
      </p:sp>
      <p:pic>
        <p:nvPicPr>
          <p:cNvPr id="7" name="Imagen 6" descr="Interfaz de usuario gráfica, Texto, Aplicación, Correo electrónico&#10;&#10;Descripción generada automáticamente">
            <a:extLst>
              <a:ext uri="{FF2B5EF4-FFF2-40B4-BE49-F238E27FC236}">
                <a16:creationId xmlns:a16="http://schemas.microsoft.com/office/drawing/2014/main" id="{3E016460-A277-244C-84EA-B5344963DE81}"/>
              </a:ext>
            </a:extLst>
          </p:cNvPr>
          <p:cNvPicPr>
            <a:picLocks noChangeAspect="1"/>
          </p:cNvPicPr>
          <p:nvPr/>
        </p:nvPicPr>
        <p:blipFill>
          <a:blip r:embed="rId2"/>
          <a:stretch>
            <a:fillRect/>
          </a:stretch>
        </p:blipFill>
        <p:spPr>
          <a:xfrm>
            <a:off x="1854423" y="1716023"/>
            <a:ext cx="6788956" cy="4683330"/>
          </a:xfrm>
          <a:prstGeom prst="rect">
            <a:avLst/>
          </a:prstGeom>
        </p:spPr>
      </p:pic>
      <p:sp>
        <p:nvSpPr>
          <p:cNvPr id="11" name="Rectángulo 10">
            <a:extLst>
              <a:ext uri="{FF2B5EF4-FFF2-40B4-BE49-F238E27FC236}">
                <a16:creationId xmlns:a16="http://schemas.microsoft.com/office/drawing/2014/main" id="{C8719BC8-FDDA-D24A-A1C5-E5AAFDAB84C8}"/>
              </a:ext>
            </a:extLst>
          </p:cNvPr>
          <p:cNvSpPr/>
          <p:nvPr/>
        </p:nvSpPr>
        <p:spPr>
          <a:xfrm>
            <a:off x="6570180" y="5983855"/>
            <a:ext cx="3942105" cy="369332"/>
          </a:xfrm>
          <a:prstGeom prst="rect">
            <a:avLst/>
          </a:prstGeom>
        </p:spPr>
        <p:txBody>
          <a:bodyPr wrap="none">
            <a:spAutoFit/>
          </a:bodyPr>
          <a:lstStyle/>
          <a:p>
            <a:r>
              <a:rPr lang="es-ES" dirty="0"/>
              <a:t>https://</a:t>
            </a:r>
            <a:r>
              <a:rPr lang="es-ES" dirty="0" err="1"/>
              <a:t>microbiome.github.io</a:t>
            </a:r>
            <a:r>
              <a:rPr lang="es-ES" dirty="0"/>
              <a:t>/</a:t>
            </a:r>
            <a:r>
              <a:rPr lang="es-ES" dirty="0" err="1"/>
              <a:t>tutorials</a:t>
            </a:r>
            <a:r>
              <a:rPr lang="es-ES" dirty="0"/>
              <a:t>/</a:t>
            </a:r>
          </a:p>
        </p:txBody>
      </p:sp>
      <p:sp>
        <p:nvSpPr>
          <p:cNvPr id="8" name="Marcador de texto 7">
            <a:extLst>
              <a:ext uri="{FF2B5EF4-FFF2-40B4-BE49-F238E27FC236}">
                <a16:creationId xmlns:a16="http://schemas.microsoft.com/office/drawing/2014/main" id="{D9419F6F-1006-734A-AFB3-2ED0554D8C9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983854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microbiome</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165006"/>
            <a:ext cx="9456245" cy="923330"/>
          </a:xfrm>
          <a:prstGeom prst="rect">
            <a:avLst/>
          </a:prstGeom>
          <a:noFill/>
        </p:spPr>
        <p:txBody>
          <a:bodyPr wrap="square" rtlCol="0">
            <a:spAutoFit/>
          </a:bodyPr>
          <a:lstStyle/>
          <a:p>
            <a:r>
              <a:rPr lang="es-ES" b="1" dirty="0" err="1">
                <a:solidFill>
                  <a:srgbClr val="E64F13"/>
                </a:solidFill>
              </a:rPr>
              <a:t>Microbiome</a:t>
            </a:r>
            <a:endParaRPr lang="es-ES" b="1" dirty="0">
              <a:solidFill>
                <a:srgbClr val="E64F13"/>
              </a:solidFill>
            </a:endParaRPr>
          </a:p>
          <a:p>
            <a:endParaRPr lang="es-ES" dirty="0"/>
          </a:p>
          <a:p>
            <a:endParaRPr lang="es-ES" dirty="0"/>
          </a:p>
        </p:txBody>
      </p:sp>
      <p:pic>
        <p:nvPicPr>
          <p:cNvPr id="10" name="Imagen 9" descr="Interfaz de usuario gráfica, Texto, Aplicación, Correo electrónico&#10;&#10;Descripción generada automáticamente">
            <a:extLst>
              <a:ext uri="{FF2B5EF4-FFF2-40B4-BE49-F238E27FC236}">
                <a16:creationId xmlns:a16="http://schemas.microsoft.com/office/drawing/2014/main" id="{BA65E125-C87E-7545-ABBB-1F1CD79EB226}"/>
              </a:ext>
            </a:extLst>
          </p:cNvPr>
          <p:cNvPicPr>
            <a:picLocks noChangeAspect="1"/>
          </p:cNvPicPr>
          <p:nvPr/>
        </p:nvPicPr>
        <p:blipFill>
          <a:blip r:embed="rId2"/>
          <a:stretch>
            <a:fillRect/>
          </a:stretch>
        </p:blipFill>
        <p:spPr>
          <a:xfrm>
            <a:off x="1407390" y="1561149"/>
            <a:ext cx="7425353" cy="4838204"/>
          </a:xfrm>
          <a:prstGeom prst="rect">
            <a:avLst/>
          </a:prstGeom>
        </p:spPr>
      </p:pic>
      <p:sp>
        <p:nvSpPr>
          <p:cNvPr id="4" name="Rectángulo 3">
            <a:extLst>
              <a:ext uri="{FF2B5EF4-FFF2-40B4-BE49-F238E27FC236}">
                <a16:creationId xmlns:a16="http://schemas.microsoft.com/office/drawing/2014/main" id="{CEFC6F4B-848B-C447-8FF7-7BE2BE3C1623}"/>
              </a:ext>
            </a:extLst>
          </p:cNvPr>
          <p:cNvSpPr/>
          <p:nvPr/>
        </p:nvSpPr>
        <p:spPr>
          <a:xfrm>
            <a:off x="7318536" y="6030021"/>
            <a:ext cx="3942105" cy="369332"/>
          </a:xfrm>
          <a:prstGeom prst="rect">
            <a:avLst/>
          </a:prstGeom>
        </p:spPr>
        <p:txBody>
          <a:bodyPr wrap="none">
            <a:spAutoFit/>
          </a:bodyPr>
          <a:lstStyle/>
          <a:p>
            <a:r>
              <a:rPr lang="es-ES" dirty="0"/>
              <a:t>https://</a:t>
            </a:r>
            <a:r>
              <a:rPr lang="es-ES" dirty="0" err="1"/>
              <a:t>microbiome.github.io</a:t>
            </a:r>
            <a:r>
              <a:rPr lang="es-ES" dirty="0"/>
              <a:t>/</a:t>
            </a:r>
            <a:r>
              <a:rPr lang="es-ES" dirty="0" err="1"/>
              <a:t>tutorials</a:t>
            </a:r>
            <a:r>
              <a:rPr lang="es-ES" dirty="0"/>
              <a:t>/</a:t>
            </a:r>
          </a:p>
        </p:txBody>
      </p:sp>
      <p:sp>
        <p:nvSpPr>
          <p:cNvPr id="8" name="Marcador de texto 7">
            <a:extLst>
              <a:ext uri="{FF2B5EF4-FFF2-40B4-BE49-F238E27FC236}">
                <a16:creationId xmlns:a16="http://schemas.microsoft.com/office/drawing/2014/main" id="{7BB34FBD-FBB7-B548-AD22-2EFB6F25565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057399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microbiome</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1056040" y="1903620"/>
            <a:ext cx="9456245" cy="3416320"/>
          </a:xfrm>
          <a:prstGeom prst="rect">
            <a:avLst/>
          </a:prstGeom>
          <a:noFill/>
        </p:spPr>
        <p:txBody>
          <a:bodyPr wrap="square" rtlCol="0">
            <a:spAutoFit/>
          </a:bodyPr>
          <a:lstStyle/>
          <a:p>
            <a:r>
              <a:rPr lang="es-ES" b="1" dirty="0" err="1">
                <a:solidFill>
                  <a:srgbClr val="E64F13"/>
                </a:solidFill>
              </a:rPr>
              <a:t>Microbiome</a:t>
            </a:r>
            <a:endParaRPr lang="es-ES" b="1" dirty="0">
              <a:solidFill>
                <a:srgbClr val="E64F13"/>
              </a:solidFill>
            </a:endParaRPr>
          </a:p>
          <a:p>
            <a:endParaRPr lang="es-ES" b="1" dirty="0">
              <a:solidFill>
                <a:srgbClr val="E64F13"/>
              </a:solidFill>
            </a:endParaRPr>
          </a:p>
          <a:p>
            <a:r>
              <a:rPr lang="es-ES" b="1" dirty="0"/>
              <a:t>Funciones</a:t>
            </a:r>
          </a:p>
          <a:p>
            <a:pPr marL="285750" indent="-285750">
              <a:buFontTx/>
              <a:buChar char="-"/>
            </a:pPr>
            <a:r>
              <a:rPr lang="es-ES" dirty="0"/>
              <a:t>Obtener un resumen de los datos</a:t>
            </a:r>
          </a:p>
          <a:p>
            <a:pPr marL="285750" indent="-285750">
              <a:buFontTx/>
              <a:buChar char="-"/>
            </a:pPr>
            <a:r>
              <a:rPr lang="es-ES" dirty="0"/>
              <a:t>Seleccionar los datos de interés etc.</a:t>
            </a:r>
          </a:p>
          <a:p>
            <a:pPr marL="285750" indent="-285750">
              <a:buFontTx/>
              <a:buChar char="-"/>
            </a:pPr>
            <a:r>
              <a:rPr lang="es-ES" dirty="0"/>
              <a:t>Distintas operaciones que facilitan el manejo de los datos: Por ejemplo, se pueden agregar los taxones a niveles taxonómicos mas elevados, lo cual resulta muy útil si no hay un árbol filogenético. Se pueden hacer conversiones entre niveles taxonómicos, por ejemplo de género a filo, etc. </a:t>
            </a:r>
          </a:p>
          <a:p>
            <a:pPr marL="285750" indent="-285750">
              <a:buFontTx/>
              <a:buChar char="-"/>
            </a:pPr>
            <a:r>
              <a:rPr lang="es-ES" dirty="0"/>
              <a:t>Se pueden manejar los metadatos. Por ejemplo, podemos visualizar las frecuencias de un factor, como el sexo, para un grupo usando funciones incluidas en este paquete.</a:t>
            </a:r>
          </a:p>
          <a:p>
            <a:endParaRPr lang="es-ES" dirty="0"/>
          </a:p>
        </p:txBody>
      </p:sp>
      <p:sp>
        <p:nvSpPr>
          <p:cNvPr id="7" name="Marcador de texto 6">
            <a:extLst>
              <a:ext uri="{FF2B5EF4-FFF2-40B4-BE49-F238E27FC236}">
                <a16:creationId xmlns:a16="http://schemas.microsoft.com/office/drawing/2014/main" id="{8D3C31C7-5B7C-BE4D-8003-26DA2CC6E56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880840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Paquete de R </a:t>
            </a:r>
            <a:r>
              <a:rPr lang="es-ES" dirty="0" err="1"/>
              <a:t>microbiome</a:t>
            </a:r>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dirty="0"/>
              <a:t> </a:t>
            </a:r>
          </a:p>
          <a:p>
            <a:endParaRPr lang="es-ES" dirty="0"/>
          </a:p>
        </p:txBody>
      </p:sp>
      <p:sp>
        <p:nvSpPr>
          <p:cNvPr id="3" name="CuadroTexto 2">
            <a:extLst>
              <a:ext uri="{FF2B5EF4-FFF2-40B4-BE49-F238E27FC236}">
                <a16:creationId xmlns:a16="http://schemas.microsoft.com/office/drawing/2014/main" id="{3E260BE3-BA3D-F747-BB5B-4A4CB22DA84A}"/>
              </a:ext>
            </a:extLst>
          </p:cNvPr>
          <p:cNvSpPr txBox="1"/>
          <p:nvPr/>
        </p:nvSpPr>
        <p:spPr>
          <a:xfrm>
            <a:off x="781720" y="1055210"/>
            <a:ext cx="9456245" cy="5078313"/>
          </a:xfrm>
          <a:prstGeom prst="rect">
            <a:avLst/>
          </a:prstGeom>
          <a:noFill/>
        </p:spPr>
        <p:txBody>
          <a:bodyPr wrap="square" rtlCol="0">
            <a:spAutoFit/>
          </a:bodyPr>
          <a:lstStyle/>
          <a:p>
            <a:r>
              <a:rPr lang="es-ES" b="1" dirty="0" err="1">
                <a:solidFill>
                  <a:srgbClr val="E64F13"/>
                </a:solidFill>
              </a:rPr>
              <a:t>Microbiome</a:t>
            </a:r>
            <a:endParaRPr lang="es-ES" b="1" dirty="0">
              <a:solidFill>
                <a:srgbClr val="E64F13"/>
              </a:solidFill>
            </a:endParaRPr>
          </a:p>
          <a:p>
            <a:endParaRPr lang="es-ES" b="1" dirty="0">
              <a:solidFill>
                <a:srgbClr val="E64F13"/>
              </a:solidFill>
            </a:endParaRPr>
          </a:p>
          <a:p>
            <a:r>
              <a:rPr lang="es-ES" b="1" dirty="0"/>
              <a:t>FUNCIONES IMPLEMENTADAS</a:t>
            </a:r>
          </a:p>
          <a:p>
            <a:endParaRPr lang="es-ES" b="1" dirty="0"/>
          </a:p>
          <a:p>
            <a:pPr lvl="1"/>
            <a:r>
              <a:rPr lang="es-ES" b="1" dirty="0" err="1"/>
              <a:t>read_phyloseq</a:t>
            </a:r>
            <a:endParaRPr lang="es-ES" dirty="0"/>
          </a:p>
          <a:p>
            <a:pPr lvl="1"/>
            <a:endParaRPr lang="es-ES" dirty="0"/>
          </a:p>
          <a:p>
            <a:pPr lvl="1"/>
            <a:r>
              <a:rPr lang="es-ES" dirty="0"/>
              <a:t>Permite importar los datos de manera externa, siempre que indiquemos el tipo de datos con la variable </a:t>
            </a:r>
            <a:r>
              <a:rPr lang="es-ES" i="1" dirty="0" err="1"/>
              <a:t>type</a:t>
            </a:r>
            <a:r>
              <a:rPr lang="es-ES" dirty="0"/>
              <a:t>. </a:t>
            </a:r>
          </a:p>
          <a:p>
            <a:pPr lvl="1"/>
            <a:r>
              <a:rPr lang="es-ES" dirty="0"/>
              <a:t>En </a:t>
            </a:r>
            <a:r>
              <a:rPr lang="es-ES" dirty="0" err="1"/>
              <a:t>type</a:t>
            </a:r>
            <a:r>
              <a:rPr lang="es-ES" dirty="0"/>
              <a:t> especificaríamos el formato de los datos:  Un formato simple (.</a:t>
            </a:r>
            <a:r>
              <a:rPr lang="es-ES" dirty="0" err="1"/>
              <a:t>csv</a:t>
            </a:r>
            <a:r>
              <a:rPr lang="es-ES" dirty="0"/>
              <a:t>) o un formato .</a:t>
            </a:r>
            <a:r>
              <a:rPr lang="es-ES" dirty="0" err="1"/>
              <a:t>biom</a:t>
            </a:r>
            <a:r>
              <a:rPr lang="es-ES" dirty="0"/>
              <a:t> o </a:t>
            </a:r>
            <a:r>
              <a:rPr lang="es-ES" dirty="0" err="1"/>
              <a:t>mothur</a:t>
            </a:r>
            <a:endParaRPr lang="es-ES" dirty="0"/>
          </a:p>
          <a:p>
            <a:pPr lvl="1"/>
            <a:endParaRPr lang="es-ES" dirty="0"/>
          </a:p>
          <a:p>
            <a:pPr lvl="1"/>
            <a:r>
              <a:rPr lang="es-ES" b="1" dirty="0" err="1"/>
              <a:t>microbiome</a:t>
            </a:r>
            <a:r>
              <a:rPr lang="es-ES" b="1" dirty="0"/>
              <a:t>::global, </a:t>
            </a:r>
            <a:r>
              <a:rPr lang="es-ES" b="1" dirty="0" err="1"/>
              <a:t>microbiome</a:t>
            </a:r>
            <a:r>
              <a:rPr lang="es-ES" b="1" dirty="0"/>
              <a:t>::</a:t>
            </a:r>
            <a:r>
              <a:rPr lang="es-ES" b="1" dirty="0" err="1"/>
              <a:t>alpha</a:t>
            </a:r>
            <a:r>
              <a:rPr lang="es-ES" b="1" dirty="0"/>
              <a:t> y </a:t>
            </a:r>
            <a:r>
              <a:rPr lang="es-ES" b="1" dirty="0" err="1"/>
              <a:t>microbiome</a:t>
            </a:r>
            <a:r>
              <a:rPr lang="es-ES" b="1" dirty="0"/>
              <a:t>::beta</a:t>
            </a:r>
          </a:p>
          <a:p>
            <a:pPr lvl="1"/>
            <a:endParaRPr lang="es-ES" dirty="0"/>
          </a:p>
          <a:p>
            <a:pPr lvl="1"/>
            <a:r>
              <a:rPr lang="es-ES" dirty="0"/>
              <a:t>Obtener índices de diversidad.</a:t>
            </a:r>
          </a:p>
          <a:p>
            <a:pPr lvl="1"/>
            <a:r>
              <a:rPr lang="es-ES" dirty="0"/>
              <a:t>Función global con la la opción </a:t>
            </a:r>
            <a:r>
              <a:rPr lang="es-ES" dirty="0" err="1"/>
              <a:t>index</a:t>
            </a:r>
            <a:r>
              <a:rPr lang="es-ES" dirty="0"/>
              <a:t>=”</a:t>
            </a:r>
            <a:r>
              <a:rPr lang="es-ES" dirty="0" err="1"/>
              <a:t>all</a:t>
            </a:r>
            <a:r>
              <a:rPr lang="es-ES" dirty="0"/>
              <a:t>”: 26 estimadores distintos.</a:t>
            </a:r>
          </a:p>
          <a:p>
            <a:pPr lvl="1"/>
            <a:r>
              <a:rPr lang="es-ES" dirty="0" err="1"/>
              <a:t>microbiome</a:t>
            </a:r>
            <a:r>
              <a:rPr lang="es-ES" dirty="0"/>
              <a:t>::</a:t>
            </a:r>
            <a:r>
              <a:rPr lang="es-ES" dirty="0" err="1"/>
              <a:t>alpha</a:t>
            </a:r>
            <a:r>
              <a:rPr lang="es-ES" dirty="0"/>
              <a:t> con la opción </a:t>
            </a:r>
            <a:r>
              <a:rPr lang="es-ES" dirty="0" err="1"/>
              <a:t>index</a:t>
            </a:r>
            <a:r>
              <a:rPr lang="es-ES" dirty="0"/>
              <a:t>=”</a:t>
            </a:r>
            <a:r>
              <a:rPr lang="es-ES" dirty="0" err="1"/>
              <a:t>all</a:t>
            </a:r>
            <a:r>
              <a:rPr lang="es-ES" dirty="0"/>
              <a:t>” obtendríamos distintas medidas con la riqueza, diversidad, dominancia, uniformidad (</a:t>
            </a:r>
            <a:r>
              <a:rPr lang="es-ES" i="1" dirty="0" err="1"/>
              <a:t>evenness</a:t>
            </a:r>
            <a:r>
              <a:rPr lang="es-ES" dirty="0"/>
              <a:t>), etc. con los parámetros por defecto. </a:t>
            </a:r>
          </a:p>
        </p:txBody>
      </p:sp>
      <p:sp>
        <p:nvSpPr>
          <p:cNvPr id="7" name="Marcador de texto 6">
            <a:extLst>
              <a:ext uri="{FF2B5EF4-FFF2-40B4-BE49-F238E27FC236}">
                <a16:creationId xmlns:a16="http://schemas.microsoft.com/office/drawing/2014/main" id="{58FB87A9-07FA-D24B-B095-4D604211B6B2}"/>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912683462"/>
      </p:ext>
    </p:extLst>
  </p:cSld>
  <p:clrMapOvr>
    <a:masterClrMapping/>
  </p:clrMapOvr>
</p:sld>
</file>

<file path=ppt/theme/theme1.xml><?xml version="1.0" encoding="utf-8"?>
<a:theme xmlns:a="http://schemas.openxmlformats.org/drawingml/2006/main" name="Caratulas">
  <a:themeElements>
    <a:clrScheme name="Viu">
      <a:dk1>
        <a:srgbClr val="000000"/>
      </a:dk1>
      <a:lt1>
        <a:srgbClr val="FFFFFF"/>
      </a:lt1>
      <a:dk2>
        <a:srgbClr val="CDCFCE"/>
      </a:dk2>
      <a:lt2>
        <a:srgbClr val="FFFFFF"/>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D6AD5BDC-0BBE-BA4E-8263-E0887E4E75BB}"/>
    </a:ext>
  </a:extLst>
</a:theme>
</file>

<file path=ppt/theme/theme2.xml><?xml version="1.0" encoding="utf-8"?>
<a:theme xmlns:a="http://schemas.openxmlformats.org/drawingml/2006/main" name="Capítulo">
  <a:themeElements>
    <a:clrScheme name="Viu">
      <a:dk1>
        <a:srgbClr val="000000"/>
      </a:dk1>
      <a:lt1>
        <a:srgbClr val="FFFFFF"/>
      </a:lt1>
      <a:dk2>
        <a:srgbClr val="CDCFCE"/>
      </a:dk2>
      <a:lt2>
        <a:srgbClr val="FFFFFF"/>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1F0C2304-CBCC-B64F-A294-FFB31C1B0435}"/>
    </a:ext>
  </a:extLst>
</a:theme>
</file>

<file path=ppt/theme/theme3.xml><?xml version="1.0" encoding="utf-8"?>
<a:theme xmlns:a="http://schemas.openxmlformats.org/drawingml/2006/main" name="Destacados Slide">
  <a:themeElements>
    <a:clrScheme name="Viu">
      <a:dk1>
        <a:srgbClr val="000000"/>
      </a:dk1>
      <a:lt1>
        <a:srgbClr val="FFFFFF"/>
      </a:lt1>
      <a:dk2>
        <a:srgbClr val="CDCFCE"/>
      </a:dk2>
      <a:lt2>
        <a:srgbClr val="E54E13"/>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CB959A07-0623-4844-BF21-F38DDB541755}"/>
    </a:ext>
  </a:extLst>
</a:theme>
</file>

<file path=ppt/theme/theme4.xml><?xml version="1.0" encoding="utf-8"?>
<a:theme xmlns:a="http://schemas.openxmlformats.org/drawingml/2006/main" name="Contenido Slide">
  <a:themeElements>
    <a:clrScheme name="Viu">
      <a:dk1>
        <a:srgbClr val="000000"/>
      </a:dk1>
      <a:lt1>
        <a:srgbClr val="FFFFFF"/>
      </a:lt1>
      <a:dk2>
        <a:srgbClr val="CDCFCE"/>
      </a:dk2>
      <a:lt2>
        <a:srgbClr val="E54E13"/>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BB69BB77-6BDA-9E44-B237-9ABF44CF2275}"/>
    </a:ext>
  </a:extLst>
</a:theme>
</file>

<file path=ppt/theme/theme5.xml><?xml version="1.0" encoding="utf-8"?>
<a:theme xmlns:a="http://schemas.openxmlformats.org/drawingml/2006/main" name="Gráficos">
  <a:themeElements>
    <a:clrScheme name="Viu gráficos">
      <a:dk1>
        <a:srgbClr val="000000"/>
      </a:dk1>
      <a:lt1>
        <a:srgbClr val="FFFFFF"/>
      </a:lt1>
      <a:dk2>
        <a:srgbClr val="CDCFCE"/>
      </a:dk2>
      <a:lt2>
        <a:srgbClr val="E54E13"/>
      </a:lt2>
      <a:accent1>
        <a:srgbClr val="E45115"/>
      </a:accent1>
      <a:accent2>
        <a:srgbClr val="EC7240"/>
      </a:accent2>
      <a:accent3>
        <a:srgbClr val="F2A788"/>
      </a:accent3>
      <a:accent4>
        <a:srgbClr val="F19672"/>
      </a:accent4>
      <a:accent5>
        <a:srgbClr val="F5B8A0"/>
      </a:accent5>
      <a:accent6>
        <a:srgbClr val="FEEDE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2044519A-EC62-8F43-A324-B8425A2A0DD8}"/>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SUMMA_PlantillaPpt_VIU_V3 TIPOS CORPORATIVAS</Template>
  <TotalTime>23038</TotalTime>
  <Words>3861</Words>
  <Application>Microsoft Macintosh PowerPoint</Application>
  <PresentationFormat>Panorámica</PresentationFormat>
  <Paragraphs>458</Paragraphs>
  <Slides>50</Slides>
  <Notes>6</Notes>
  <HiddenSlides>3</HiddenSlides>
  <MMClips>0</MMClips>
  <ScaleCrop>false</ScaleCrop>
  <HeadingPairs>
    <vt:vector size="6" baseType="variant">
      <vt:variant>
        <vt:lpstr>Fuentes usadas</vt:lpstr>
      </vt:variant>
      <vt:variant>
        <vt:i4>10</vt:i4>
      </vt:variant>
      <vt:variant>
        <vt:lpstr>Tema</vt:lpstr>
      </vt:variant>
      <vt:variant>
        <vt:i4>5</vt:i4>
      </vt:variant>
      <vt:variant>
        <vt:lpstr>Títulos de diapositiva</vt:lpstr>
      </vt:variant>
      <vt:variant>
        <vt:i4>50</vt:i4>
      </vt:variant>
    </vt:vector>
  </HeadingPairs>
  <TitlesOfParts>
    <vt:vector size="65" baseType="lpstr">
      <vt:lpstr>Apex New</vt:lpstr>
      <vt:lpstr>ApexNew-Light</vt:lpstr>
      <vt:lpstr>Arial</vt:lpstr>
      <vt:lpstr>Calibri</vt:lpstr>
      <vt:lpstr>Courier</vt:lpstr>
      <vt:lpstr>FS Pimlico</vt:lpstr>
      <vt:lpstr>Periodico Display</vt:lpstr>
      <vt:lpstr>Periodico Display UltraLight</vt:lpstr>
      <vt:lpstr>Times New Roman</vt:lpstr>
      <vt:lpstr>Visuelt Pro</vt:lpstr>
      <vt:lpstr>Caratulas</vt:lpstr>
      <vt:lpstr>Capítulo</vt:lpstr>
      <vt:lpstr>Destacados Slide</vt:lpstr>
      <vt:lpstr>Contenido Slide</vt:lpstr>
      <vt:lpstr>Gráficos</vt:lpstr>
      <vt:lpstr>Presentación de PowerPoint</vt:lpstr>
      <vt:lpstr>Presentación de PowerPoint</vt:lpstr>
      <vt:lpstr>Presentación de PowerPoint</vt:lpstr>
      <vt:lpstr>Análisis e interpretación biológica de resultados, principales herramientas de análisis bioestadístico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Planeta Sistemas y Operaciones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Lucas Milián Pascual</dc:creator>
  <cp:lastModifiedBy>Maria Lairon Peris</cp:lastModifiedBy>
  <cp:revision>68</cp:revision>
  <dcterms:created xsi:type="dcterms:W3CDTF">2020-12-02T10:46:51Z</dcterms:created>
  <dcterms:modified xsi:type="dcterms:W3CDTF">2024-05-01T10:46:28Z</dcterms:modified>
</cp:coreProperties>
</file>